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1979F3-0088-48DA-B914-13C6ECE7C33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E8F57C2-F39D-4FE5-AEAB-35862054D12C}">
      <dgm:prSet phldrT="[Text]"/>
      <dgm:spPr/>
      <dgm:t>
        <a:bodyPr/>
        <a:lstStyle/>
        <a:p>
          <a:r>
            <a:rPr lang="en-US" dirty="0" smtClean="0"/>
            <a:t>Rock Sugar</a:t>
          </a:r>
          <a:endParaRPr lang="en-US" dirty="0"/>
        </a:p>
      </dgm:t>
    </dgm:pt>
    <dgm:pt modelId="{EDD54553-80F3-4E43-AD3C-1080BEF0CD2B}" type="parTrans" cxnId="{98370974-B187-46D0-9F46-56CA2967A7E1}">
      <dgm:prSet/>
      <dgm:spPr/>
      <dgm:t>
        <a:bodyPr/>
        <a:lstStyle/>
        <a:p>
          <a:endParaRPr lang="en-US"/>
        </a:p>
      </dgm:t>
    </dgm:pt>
    <dgm:pt modelId="{CAA19AE2-86BD-46B0-8A6C-5063DB4807FE}" type="sibTrans" cxnId="{98370974-B187-46D0-9F46-56CA2967A7E1}">
      <dgm:prSet/>
      <dgm:spPr/>
      <dgm:t>
        <a:bodyPr/>
        <a:lstStyle/>
        <a:p>
          <a:endParaRPr lang="en-US"/>
        </a:p>
      </dgm:t>
    </dgm:pt>
    <dgm:pt modelId="{B1C6B37E-621E-45B7-AA93-D778F3436BE1}">
      <dgm:prSet phldrT="[Text]"/>
      <dgm:spPr/>
      <dgm:t>
        <a:bodyPr/>
        <a:lstStyle/>
        <a:p>
          <a:r>
            <a:rPr lang="en-US" dirty="0" smtClean="0"/>
            <a:t>Crystal Sugar</a:t>
          </a:r>
          <a:endParaRPr lang="en-US" dirty="0"/>
        </a:p>
      </dgm:t>
    </dgm:pt>
    <dgm:pt modelId="{662E6BD3-DFE5-4554-98DD-105A3AD275F1}" type="parTrans" cxnId="{38D45DD1-8B3D-4D89-A30D-A5CF5F8B1B33}">
      <dgm:prSet/>
      <dgm:spPr/>
      <dgm:t>
        <a:bodyPr/>
        <a:lstStyle/>
        <a:p>
          <a:endParaRPr lang="en-US"/>
        </a:p>
      </dgm:t>
    </dgm:pt>
    <dgm:pt modelId="{DC9276B0-DA68-4A11-89B7-FAA2E59B3B70}" type="sibTrans" cxnId="{38D45DD1-8B3D-4D89-A30D-A5CF5F8B1B33}">
      <dgm:prSet/>
      <dgm:spPr/>
      <dgm:t>
        <a:bodyPr/>
        <a:lstStyle/>
        <a:p>
          <a:endParaRPr lang="en-US"/>
        </a:p>
      </dgm:t>
    </dgm:pt>
    <dgm:pt modelId="{0C1AA330-6C2A-4732-A083-262D57AF6888}">
      <dgm:prSet phldrT="[Text]"/>
      <dgm:spPr/>
      <dgm:t>
        <a:bodyPr/>
        <a:lstStyle/>
        <a:p>
          <a:r>
            <a:rPr lang="en-US" dirty="0" smtClean="0"/>
            <a:t>Sanding Sugar</a:t>
          </a:r>
          <a:endParaRPr lang="en-US" dirty="0"/>
        </a:p>
      </dgm:t>
    </dgm:pt>
    <dgm:pt modelId="{03D3D473-E553-401D-B96A-AE3D91C19BE6}" type="parTrans" cxnId="{F60483A0-A574-4C68-93C8-CA8A2DB54C68}">
      <dgm:prSet/>
      <dgm:spPr/>
      <dgm:t>
        <a:bodyPr/>
        <a:lstStyle/>
        <a:p>
          <a:endParaRPr lang="en-US"/>
        </a:p>
      </dgm:t>
    </dgm:pt>
    <dgm:pt modelId="{A50967C7-5A21-4385-8432-2A2EF232F057}" type="sibTrans" cxnId="{F60483A0-A574-4C68-93C8-CA8A2DB54C68}">
      <dgm:prSet/>
      <dgm:spPr/>
      <dgm:t>
        <a:bodyPr/>
        <a:lstStyle/>
        <a:p>
          <a:endParaRPr lang="en-US"/>
        </a:p>
      </dgm:t>
    </dgm:pt>
    <dgm:pt modelId="{8849AA43-A3DA-4FE5-A475-E9F41F842E5B}">
      <dgm:prSet/>
      <dgm:spPr/>
      <dgm:t>
        <a:bodyPr/>
        <a:lstStyle/>
        <a:p>
          <a:r>
            <a:rPr lang="en-US" dirty="0" smtClean="0"/>
            <a:t>Preserving Sugar</a:t>
          </a:r>
          <a:endParaRPr lang="en-US" dirty="0"/>
        </a:p>
      </dgm:t>
    </dgm:pt>
    <dgm:pt modelId="{9CD45A99-16ED-438B-A6B4-1C3C001D1CF5}" type="parTrans" cxnId="{D227F9A1-2B87-4231-B47B-2FCC95E977DC}">
      <dgm:prSet/>
      <dgm:spPr/>
      <dgm:t>
        <a:bodyPr/>
        <a:lstStyle/>
        <a:p>
          <a:endParaRPr lang="en-US"/>
        </a:p>
      </dgm:t>
    </dgm:pt>
    <dgm:pt modelId="{9C7DDF80-AB9C-420A-A48D-DC17AF8FB026}" type="sibTrans" cxnId="{D227F9A1-2B87-4231-B47B-2FCC95E977DC}">
      <dgm:prSet/>
      <dgm:spPr/>
      <dgm:t>
        <a:bodyPr/>
        <a:lstStyle/>
        <a:p>
          <a:endParaRPr lang="en-US"/>
        </a:p>
      </dgm:t>
    </dgm:pt>
    <dgm:pt modelId="{04623B56-60C5-45E0-AD6F-D8C676F90A03}">
      <dgm:prSet/>
      <dgm:spPr/>
      <dgm:t>
        <a:bodyPr/>
        <a:lstStyle/>
        <a:p>
          <a:r>
            <a:rPr lang="en-US" dirty="0" smtClean="0"/>
            <a:t>Granulated Sugar</a:t>
          </a:r>
          <a:endParaRPr lang="en-US" dirty="0"/>
        </a:p>
      </dgm:t>
    </dgm:pt>
    <dgm:pt modelId="{A8EC707C-2594-40F9-A0EC-843902CFEB88}" type="parTrans" cxnId="{CF2CA612-9FCD-4EA8-A5A6-3852E0E41DC2}">
      <dgm:prSet/>
      <dgm:spPr/>
      <dgm:t>
        <a:bodyPr/>
        <a:lstStyle/>
        <a:p>
          <a:endParaRPr lang="en-US"/>
        </a:p>
      </dgm:t>
    </dgm:pt>
    <dgm:pt modelId="{A4164E95-E2BB-4957-9C6B-BB777767B463}" type="sibTrans" cxnId="{CF2CA612-9FCD-4EA8-A5A6-3852E0E41DC2}">
      <dgm:prSet/>
      <dgm:spPr/>
      <dgm:t>
        <a:bodyPr/>
        <a:lstStyle/>
        <a:p>
          <a:endParaRPr lang="en-US"/>
        </a:p>
      </dgm:t>
    </dgm:pt>
    <dgm:pt modelId="{7E2F123B-FEB3-498E-A36B-C44A584180A7}">
      <dgm:prSet/>
      <dgm:spPr/>
      <dgm:t>
        <a:bodyPr/>
        <a:lstStyle/>
        <a:p>
          <a:r>
            <a:rPr lang="en-US" dirty="0" smtClean="0"/>
            <a:t>Colored and Flavored Sugar</a:t>
          </a:r>
          <a:endParaRPr lang="en-US" dirty="0"/>
        </a:p>
      </dgm:t>
    </dgm:pt>
    <dgm:pt modelId="{06063222-F00E-492E-B881-BDB7030FD469}" type="parTrans" cxnId="{5F49A187-47B9-45D0-9A44-A75A0772FDD4}">
      <dgm:prSet/>
      <dgm:spPr/>
      <dgm:t>
        <a:bodyPr/>
        <a:lstStyle/>
        <a:p>
          <a:endParaRPr lang="en-US"/>
        </a:p>
      </dgm:t>
    </dgm:pt>
    <dgm:pt modelId="{A93BF79D-D3EB-4D58-A982-B1696248151F}" type="sibTrans" cxnId="{5F49A187-47B9-45D0-9A44-A75A0772FDD4}">
      <dgm:prSet/>
      <dgm:spPr/>
      <dgm:t>
        <a:bodyPr/>
        <a:lstStyle/>
        <a:p>
          <a:endParaRPr lang="en-US"/>
        </a:p>
      </dgm:t>
    </dgm:pt>
    <dgm:pt modelId="{AE1FFC14-9413-4A8B-B35F-62F3E788F414}">
      <dgm:prSet/>
      <dgm:spPr/>
      <dgm:t>
        <a:bodyPr/>
        <a:lstStyle/>
        <a:p>
          <a:r>
            <a:rPr lang="en-US" dirty="0" smtClean="0"/>
            <a:t>Superfine Sugar</a:t>
          </a:r>
          <a:endParaRPr lang="en-US" dirty="0"/>
        </a:p>
      </dgm:t>
    </dgm:pt>
    <dgm:pt modelId="{25725E57-B6A5-4D41-AFDD-B27BA0264C90}" type="parTrans" cxnId="{BCE5B765-1CB2-4269-A4CD-88444398E95A}">
      <dgm:prSet/>
      <dgm:spPr/>
      <dgm:t>
        <a:bodyPr/>
        <a:lstStyle/>
        <a:p>
          <a:endParaRPr lang="en-US"/>
        </a:p>
      </dgm:t>
    </dgm:pt>
    <dgm:pt modelId="{E03EAF62-9B5A-49D9-9239-3054348B48A1}" type="sibTrans" cxnId="{BCE5B765-1CB2-4269-A4CD-88444398E95A}">
      <dgm:prSet/>
      <dgm:spPr/>
      <dgm:t>
        <a:bodyPr/>
        <a:lstStyle/>
        <a:p>
          <a:endParaRPr lang="en-US"/>
        </a:p>
      </dgm:t>
    </dgm:pt>
    <dgm:pt modelId="{8E5A1572-FE40-44A3-9450-BFCB30DFEF72}">
      <dgm:prSet/>
      <dgm:spPr/>
      <dgm:t>
        <a:bodyPr/>
        <a:lstStyle/>
        <a:p>
          <a:r>
            <a:rPr lang="en-US" dirty="0" smtClean="0"/>
            <a:t>Confectioners Sugar</a:t>
          </a:r>
          <a:endParaRPr lang="en-US" dirty="0"/>
        </a:p>
      </dgm:t>
    </dgm:pt>
    <dgm:pt modelId="{24545F7B-BA96-4C23-A3FE-980659AA98C5}" type="parTrans" cxnId="{0E1ECB5B-43F1-4821-A55A-566C077F0045}">
      <dgm:prSet/>
      <dgm:spPr/>
      <dgm:t>
        <a:bodyPr/>
        <a:lstStyle/>
        <a:p>
          <a:endParaRPr lang="en-US"/>
        </a:p>
      </dgm:t>
    </dgm:pt>
    <dgm:pt modelId="{2D1419D1-E5C6-4E9C-B782-E95923C5E1CF}" type="sibTrans" cxnId="{0E1ECB5B-43F1-4821-A55A-566C077F0045}">
      <dgm:prSet/>
      <dgm:spPr/>
      <dgm:t>
        <a:bodyPr/>
        <a:lstStyle/>
        <a:p>
          <a:endParaRPr lang="en-US"/>
        </a:p>
      </dgm:t>
    </dgm:pt>
    <dgm:pt modelId="{18199C29-1AF9-4E48-839C-BFD384B3107B}" type="pres">
      <dgm:prSet presAssocID="{F01979F3-0088-48DA-B914-13C6ECE7C336}" presName="CompostProcess" presStyleCnt="0">
        <dgm:presLayoutVars>
          <dgm:dir/>
          <dgm:resizeHandles val="exact"/>
        </dgm:presLayoutVars>
      </dgm:prSet>
      <dgm:spPr/>
    </dgm:pt>
    <dgm:pt modelId="{98037CB2-DE01-4ADE-BD43-A3120FA62441}" type="pres">
      <dgm:prSet presAssocID="{F01979F3-0088-48DA-B914-13C6ECE7C336}" presName="arrow" presStyleLbl="bgShp" presStyleIdx="0" presStyleCnt="1"/>
      <dgm:spPr/>
    </dgm:pt>
    <dgm:pt modelId="{9296F46C-5C58-499D-92BF-ABF0DD773113}" type="pres">
      <dgm:prSet presAssocID="{F01979F3-0088-48DA-B914-13C6ECE7C336}" presName="linearProcess" presStyleCnt="0"/>
      <dgm:spPr/>
    </dgm:pt>
    <dgm:pt modelId="{34794868-6A66-4AA4-A98A-D557614E1863}" type="pres">
      <dgm:prSet presAssocID="{5E8F57C2-F39D-4FE5-AEAB-35862054D12C}" presName="tex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6E362F-CC18-4D21-B862-FF21D0463A81}" type="pres">
      <dgm:prSet presAssocID="{CAA19AE2-86BD-46B0-8A6C-5063DB4807FE}" presName="sibTrans" presStyleCnt="0"/>
      <dgm:spPr/>
    </dgm:pt>
    <dgm:pt modelId="{D2B5708F-7735-4081-A80C-168DEF2E08EF}" type="pres">
      <dgm:prSet presAssocID="{B1C6B37E-621E-45B7-AA93-D778F3436BE1}" presName="text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23196B-D87D-42F1-BED3-A38CF9C0DB05}" type="pres">
      <dgm:prSet presAssocID="{DC9276B0-DA68-4A11-89B7-FAA2E59B3B70}" presName="sibTrans" presStyleCnt="0"/>
      <dgm:spPr/>
    </dgm:pt>
    <dgm:pt modelId="{E7BF65C0-1B01-43E6-8674-E694C9772F69}" type="pres">
      <dgm:prSet presAssocID="{0C1AA330-6C2A-4732-A083-262D57AF6888}" presName="text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EC37EB-911C-4751-BF88-DB3C29F8D8C2}" type="pres">
      <dgm:prSet presAssocID="{A50967C7-5A21-4385-8432-2A2EF232F057}" presName="sibTrans" presStyleCnt="0"/>
      <dgm:spPr/>
    </dgm:pt>
    <dgm:pt modelId="{9D75D2E9-54C1-4BA1-8D4A-F9B928BAF7C1}" type="pres">
      <dgm:prSet presAssocID="{8849AA43-A3DA-4FE5-A475-E9F41F842E5B}" presName="text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675105-3E87-4E32-A882-79F148912777}" type="pres">
      <dgm:prSet presAssocID="{9C7DDF80-AB9C-420A-A48D-DC17AF8FB026}" presName="sibTrans" presStyleCnt="0"/>
      <dgm:spPr/>
    </dgm:pt>
    <dgm:pt modelId="{022E8A00-C137-45A8-895D-FBAFBFE68D38}" type="pres">
      <dgm:prSet presAssocID="{04623B56-60C5-45E0-AD6F-D8C676F90A03}" presName="text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5323C1-94A2-4E45-9A8D-92E03624D185}" type="pres">
      <dgm:prSet presAssocID="{A4164E95-E2BB-4957-9C6B-BB777767B463}" presName="sibTrans" presStyleCnt="0"/>
      <dgm:spPr/>
    </dgm:pt>
    <dgm:pt modelId="{66FA88D2-F31A-4405-ACB0-11C87629E163}" type="pres">
      <dgm:prSet presAssocID="{7E2F123B-FEB3-498E-A36B-C44A584180A7}" presName="text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8DA0F3-55EC-4A1E-BF77-DE1EAEF68EF1}" type="pres">
      <dgm:prSet presAssocID="{A93BF79D-D3EB-4D58-A982-B1696248151F}" presName="sibTrans" presStyleCnt="0"/>
      <dgm:spPr/>
    </dgm:pt>
    <dgm:pt modelId="{4FC7B6E8-9849-46D6-8103-CB85715163EC}" type="pres">
      <dgm:prSet presAssocID="{AE1FFC14-9413-4A8B-B35F-62F3E788F414}" presName="text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CFBF58-3590-46B4-AD85-21E65F982500}" type="pres">
      <dgm:prSet presAssocID="{E03EAF62-9B5A-49D9-9239-3054348B48A1}" presName="sibTrans" presStyleCnt="0"/>
      <dgm:spPr/>
    </dgm:pt>
    <dgm:pt modelId="{658C1130-4225-4E32-BBA2-5F227E875984}" type="pres">
      <dgm:prSet presAssocID="{8E5A1572-FE40-44A3-9450-BFCB30DFEF72}" presName="text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E5B765-1CB2-4269-A4CD-88444398E95A}" srcId="{F01979F3-0088-48DA-B914-13C6ECE7C336}" destId="{AE1FFC14-9413-4A8B-B35F-62F3E788F414}" srcOrd="6" destOrd="0" parTransId="{25725E57-B6A5-4D41-AFDD-B27BA0264C90}" sibTransId="{E03EAF62-9B5A-49D9-9239-3054348B48A1}"/>
    <dgm:cxn modelId="{CF2CA612-9FCD-4EA8-A5A6-3852E0E41DC2}" srcId="{F01979F3-0088-48DA-B914-13C6ECE7C336}" destId="{04623B56-60C5-45E0-AD6F-D8C676F90A03}" srcOrd="4" destOrd="0" parTransId="{A8EC707C-2594-40F9-A0EC-843902CFEB88}" sibTransId="{A4164E95-E2BB-4957-9C6B-BB777767B463}"/>
    <dgm:cxn modelId="{099B4852-17C4-41B2-BE01-8152A968E1B2}" type="presOf" srcId="{B1C6B37E-621E-45B7-AA93-D778F3436BE1}" destId="{D2B5708F-7735-4081-A80C-168DEF2E08EF}" srcOrd="0" destOrd="0" presId="urn:microsoft.com/office/officeart/2005/8/layout/hProcess9"/>
    <dgm:cxn modelId="{D162AFC9-1FCE-4ACB-800E-FA0F443B99D9}" type="presOf" srcId="{04623B56-60C5-45E0-AD6F-D8C676F90A03}" destId="{022E8A00-C137-45A8-895D-FBAFBFE68D38}" srcOrd="0" destOrd="0" presId="urn:microsoft.com/office/officeart/2005/8/layout/hProcess9"/>
    <dgm:cxn modelId="{83A78BF2-048E-4614-B23D-0764D0ADD261}" type="presOf" srcId="{5E8F57C2-F39D-4FE5-AEAB-35862054D12C}" destId="{34794868-6A66-4AA4-A98A-D557614E1863}" srcOrd="0" destOrd="0" presId="urn:microsoft.com/office/officeart/2005/8/layout/hProcess9"/>
    <dgm:cxn modelId="{0E1ECB5B-43F1-4821-A55A-566C077F0045}" srcId="{F01979F3-0088-48DA-B914-13C6ECE7C336}" destId="{8E5A1572-FE40-44A3-9450-BFCB30DFEF72}" srcOrd="7" destOrd="0" parTransId="{24545F7B-BA96-4C23-A3FE-980659AA98C5}" sibTransId="{2D1419D1-E5C6-4E9C-B782-E95923C5E1CF}"/>
    <dgm:cxn modelId="{98370974-B187-46D0-9F46-56CA2967A7E1}" srcId="{F01979F3-0088-48DA-B914-13C6ECE7C336}" destId="{5E8F57C2-F39D-4FE5-AEAB-35862054D12C}" srcOrd="0" destOrd="0" parTransId="{EDD54553-80F3-4E43-AD3C-1080BEF0CD2B}" sibTransId="{CAA19AE2-86BD-46B0-8A6C-5063DB4807FE}"/>
    <dgm:cxn modelId="{1CE5E413-2BBB-4F09-B157-C64479DA8C3F}" type="presOf" srcId="{7E2F123B-FEB3-498E-A36B-C44A584180A7}" destId="{66FA88D2-F31A-4405-ACB0-11C87629E163}" srcOrd="0" destOrd="0" presId="urn:microsoft.com/office/officeart/2005/8/layout/hProcess9"/>
    <dgm:cxn modelId="{F60483A0-A574-4C68-93C8-CA8A2DB54C68}" srcId="{F01979F3-0088-48DA-B914-13C6ECE7C336}" destId="{0C1AA330-6C2A-4732-A083-262D57AF6888}" srcOrd="2" destOrd="0" parTransId="{03D3D473-E553-401D-B96A-AE3D91C19BE6}" sibTransId="{A50967C7-5A21-4385-8432-2A2EF232F057}"/>
    <dgm:cxn modelId="{5F49A187-47B9-45D0-9A44-A75A0772FDD4}" srcId="{F01979F3-0088-48DA-B914-13C6ECE7C336}" destId="{7E2F123B-FEB3-498E-A36B-C44A584180A7}" srcOrd="5" destOrd="0" parTransId="{06063222-F00E-492E-B881-BDB7030FD469}" sibTransId="{A93BF79D-D3EB-4D58-A982-B1696248151F}"/>
    <dgm:cxn modelId="{B50F7DCD-C76C-4D87-A8D0-02769D5805C8}" type="presOf" srcId="{F01979F3-0088-48DA-B914-13C6ECE7C336}" destId="{18199C29-1AF9-4E48-839C-BFD384B3107B}" srcOrd="0" destOrd="0" presId="urn:microsoft.com/office/officeart/2005/8/layout/hProcess9"/>
    <dgm:cxn modelId="{38D45DD1-8B3D-4D89-A30D-A5CF5F8B1B33}" srcId="{F01979F3-0088-48DA-B914-13C6ECE7C336}" destId="{B1C6B37E-621E-45B7-AA93-D778F3436BE1}" srcOrd="1" destOrd="0" parTransId="{662E6BD3-DFE5-4554-98DD-105A3AD275F1}" sibTransId="{DC9276B0-DA68-4A11-89B7-FAA2E59B3B70}"/>
    <dgm:cxn modelId="{D227F9A1-2B87-4231-B47B-2FCC95E977DC}" srcId="{F01979F3-0088-48DA-B914-13C6ECE7C336}" destId="{8849AA43-A3DA-4FE5-A475-E9F41F842E5B}" srcOrd="3" destOrd="0" parTransId="{9CD45A99-16ED-438B-A6B4-1C3C001D1CF5}" sibTransId="{9C7DDF80-AB9C-420A-A48D-DC17AF8FB026}"/>
    <dgm:cxn modelId="{94046238-BC8E-4E06-8C07-EB18193CC5D2}" type="presOf" srcId="{8E5A1572-FE40-44A3-9450-BFCB30DFEF72}" destId="{658C1130-4225-4E32-BBA2-5F227E875984}" srcOrd="0" destOrd="0" presId="urn:microsoft.com/office/officeart/2005/8/layout/hProcess9"/>
    <dgm:cxn modelId="{D7C3759A-395A-4AC6-9FC5-B383877DA4BE}" type="presOf" srcId="{8849AA43-A3DA-4FE5-A475-E9F41F842E5B}" destId="{9D75D2E9-54C1-4BA1-8D4A-F9B928BAF7C1}" srcOrd="0" destOrd="0" presId="urn:microsoft.com/office/officeart/2005/8/layout/hProcess9"/>
    <dgm:cxn modelId="{7DD94179-6A69-4B5C-B139-D824336D9EB9}" type="presOf" srcId="{AE1FFC14-9413-4A8B-B35F-62F3E788F414}" destId="{4FC7B6E8-9849-46D6-8103-CB85715163EC}" srcOrd="0" destOrd="0" presId="urn:microsoft.com/office/officeart/2005/8/layout/hProcess9"/>
    <dgm:cxn modelId="{68E2FEFF-F0B3-42BD-9F95-76D8E2901CD9}" type="presOf" srcId="{0C1AA330-6C2A-4732-A083-262D57AF6888}" destId="{E7BF65C0-1B01-43E6-8674-E694C9772F69}" srcOrd="0" destOrd="0" presId="urn:microsoft.com/office/officeart/2005/8/layout/hProcess9"/>
    <dgm:cxn modelId="{32AC560D-CB49-459C-A3CB-FEB6BE100121}" type="presParOf" srcId="{18199C29-1AF9-4E48-839C-BFD384B3107B}" destId="{98037CB2-DE01-4ADE-BD43-A3120FA62441}" srcOrd="0" destOrd="0" presId="urn:microsoft.com/office/officeart/2005/8/layout/hProcess9"/>
    <dgm:cxn modelId="{11856752-DF72-4B40-8904-5F516CCFC2FA}" type="presParOf" srcId="{18199C29-1AF9-4E48-839C-BFD384B3107B}" destId="{9296F46C-5C58-499D-92BF-ABF0DD773113}" srcOrd="1" destOrd="0" presId="urn:microsoft.com/office/officeart/2005/8/layout/hProcess9"/>
    <dgm:cxn modelId="{DFDB417E-DE11-4795-B6C4-218069350912}" type="presParOf" srcId="{9296F46C-5C58-499D-92BF-ABF0DD773113}" destId="{34794868-6A66-4AA4-A98A-D557614E1863}" srcOrd="0" destOrd="0" presId="urn:microsoft.com/office/officeart/2005/8/layout/hProcess9"/>
    <dgm:cxn modelId="{871F4E76-F062-4C25-8620-A8B8BA6DB81D}" type="presParOf" srcId="{9296F46C-5C58-499D-92BF-ABF0DD773113}" destId="{1F6E362F-CC18-4D21-B862-FF21D0463A81}" srcOrd="1" destOrd="0" presId="urn:microsoft.com/office/officeart/2005/8/layout/hProcess9"/>
    <dgm:cxn modelId="{40825564-2399-45C9-8F9D-1770DDF044E0}" type="presParOf" srcId="{9296F46C-5C58-499D-92BF-ABF0DD773113}" destId="{D2B5708F-7735-4081-A80C-168DEF2E08EF}" srcOrd="2" destOrd="0" presId="urn:microsoft.com/office/officeart/2005/8/layout/hProcess9"/>
    <dgm:cxn modelId="{969973A8-481B-4558-A149-66B5F7DE5BD2}" type="presParOf" srcId="{9296F46C-5C58-499D-92BF-ABF0DD773113}" destId="{6323196B-D87D-42F1-BED3-A38CF9C0DB05}" srcOrd="3" destOrd="0" presId="urn:microsoft.com/office/officeart/2005/8/layout/hProcess9"/>
    <dgm:cxn modelId="{DC76D2F1-9A83-4F49-8B54-CC3330ACA25C}" type="presParOf" srcId="{9296F46C-5C58-499D-92BF-ABF0DD773113}" destId="{E7BF65C0-1B01-43E6-8674-E694C9772F69}" srcOrd="4" destOrd="0" presId="urn:microsoft.com/office/officeart/2005/8/layout/hProcess9"/>
    <dgm:cxn modelId="{25BEBA90-EE2B-4BB8-8F63-08AF6AB3FD43}" type="presParOf" srcId="{9296F46C-5C58-499D-92BF-ABF0DD773113}" destId="{9AEC37EB-911C-4751-BF88-DB3C29F8D8C2}" srcOrd="5" destOrd="0" presId="urn:microsoft.com/office/officeart/2005/8/layout/hProcess9"/>
    <dgm:cxn modelId="{24D4B0EF-37AE-4844-8EDC-57373A7AAD22}" type="presParOf" srcId="{9296F46C-5C58-499D-92BF-ABF0DD773113}" destId="{9D75D2E9-54C1-4BA1-8D4A-F9B928BAF7C1}" srcOrd="6" destOrd="0" presId="urn:microsoft.com/office/officeart/2005/8/layout/hProcess9"/>
    <dgm:cxn modelId="{BD95F2C0-DC51-4838-8EE7-29AFBAFD269E}" type="presParOf" srcId="{9296F46C-5C58-499D-92BF-ABF0DD773113}" destId="{1F675105-3E87-4E32-A882-79F148912777}" srcOrd="7" destOrd="0" presId="urn:microsoft.com/office/officeart/2005/8/layout/hProcess9"/>
    <dgm:cxn modelId="{4FC95869-B8D8-4861-8383-618927D03801}" type="presParOf" srcId="{9296F46C-5C58-499D-92BF-ABF0DD773113}" destId="{022E8A00-C137-45A8-895D-FBAFBFE68D38}" srcOrd="8" destOrd="0" presId="urn:microsoft.com/office/officeart/2005/8/layout/hProcess9"/>
    <dgm:cxn modelId="{4541F5D4-3ED7-4A6A-83F4-681A40EE5F19}" type="presParOf" srcId="{9296F46C-5C58-499D-92BF-ABF0DD773113}" destId="{F35323C1-94A2-4E45-9A8D-92E03624D185}" srcOrd="9" destOrd="0" presId="urn:microsoft.com/office/officeart/2005/8/layout/hProcess9"/>
    <dgm:cxn modelId="{E6F523C5-6CBF-4974-85E3-0F37FF777851}" type="presParOf" srcId="{9296F46C-5C58-499D-92BF-ABF0DD773113}" destId="{66FA88D2-F31A-4405-ACB0-11C87629E163}" srcOrd="10" destOrd="0" presId="urn:microsoft.com/office/officeart/2005/8/layout/hProcess9"/>
    <dgm:cxn modelId="{466C5B32-6BF2-4C4D-8C1A-6AF1D89CE1EC}" type="presParOf" srcId="{9296F46C-5C58-499D-92BF-ABF0DD773113}" destId="{4B8DA0F3-55EC-4A1E-BF77-DE1EAEF68EF1}" srcOrd="11" destOrd="0" presId="urn:microsoft.com/office/officeart/2005/8/layout/hProcess9"/>
    <dgm:cxn modelId="{640610FF-C0FC-43CF-B175-678D4B8A3441}" type="presParOf" srcId="{9296F46C-5C58-499D-92BF-ABF0DD773113}" destId="{4FC7B6E8-9849-46D6-8103-CB85715163EC}" srcOrd="12" destOrd="0" presId="urn:microsoft.com/office/officeart/2005/8/layout/hProcess9"/>
    <dgm:cxn modelId="{6A633923-0EE0-4B26-A7D0-66C0252CAB14}" type="presParOf" srcId="{9296F46C-5C58-499D-92BF-ABF0DD773113}" destId="{C9CFBF58-3590-46B4-AD85-21E65F982500}" srcOrd="13" destOrd="0" presId="urn:microsoft.com/office/officeart/2005/8/layout/hProcess9"/>
    <dgm:cxn modelId="{F842009E-9542-4EFA-9073-3EE1BE4BB96A}" type="presParOf" srcId="{9296F46C-5C58-499D-92BF-ABF0DD773113}" destId="{658C1130-4225-4E32-BBA2-5F227E875984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07D249-42A7-4F56-A1DF-1AD97928FC6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3DC3BC1-345C-4AB3-A9EE-77417070B34D}">
      <dgm:prSet phldrT="[Text]"/>
      <dgm:spPr/>
      <dgm:t>
        <a:bodyPr/>
        <a:lstStyle/>
        <a:p>
          <a:r>
            <a:rPr lang="en-US" dirty="0" err="1" smtClean="0"/>
            <a:t>Demerara</a:t>
          </a:r>
          <a:r>
            <a:rPr lang="en-US" dirty="0" smtClean="0"/>
            <a:t> Sugar</a:t>
          </a:r>
        </a:p>
      </dgm:t>
    </dgm:pt>
    <dgm:pt modelId="{84263355-4B00-4151-923B-866AEF47EAE5}" type="parTrans" cxnId="{7AA419B7-5307-4A2C-A85C-F3E3851A414B}">
      <dgm:prSet/>
      <dgm:spPr/>
      <dgm:t>
        <a:bodyPr/>
        <a:lstStyle/>
        <a:p>
          <a:endParaRPr lang="en-US"/>
        </a:p>
      </dgm:t>
    </dgm:pt>
    <dgm:pt modelId="{C67EE667-9B7D-4BF6-96D6-00E50445D391}" type="sibTrans" cxnId="{7AA419B7-5307-4A2C-A85C-F3E3851A414B}">
      <dgm:prSet/>
      <dgm:spPr/>
      <dgm:t>
        <a:bodyPr/>
        <a:lstStyle/>
        <a:p>
          <a:endParaRPr lang="en-US"/>
        </a:p>
      </dgm:t>
    </dgm:pt>
    <dgm:pt modelId="{23913601-C5C6-431E-826B-1FD17C856740}">
      <dgm:prSet phldrT="[Text]"/>
      <dgm:spPr/>
      <dgm:t>
        <a:bodyPr/>
        <a:lstStyle/>
        <a:p>
          <a:r>
            <a:rPr lang="en-US" dirty="0" err="1" smtClean="0"/>
            <a:t>Muscovado</a:t>
          </a:r>
          <a:r>
            <a:rPr lang="en-US" dirty="0" smtClean="0"/>
            <a:t> Sugar</a:t>
          </a:r>
          <a:endParaRPr lang="en-US" dirty="0"/>
        </a:p>
      </dgm:t>
    </dgm:pt>
    <dgm:pt modelId="{D1C0C357-8749-41E8-8CED-7CBE94C64F94}" type="parTrans" cxnId="{A930CA18-89D2-4A3D-AA04-7261FC22F6F6}">
      <dgm:prSet/>
      <dgm:spPr/>
      <dgm:t>
        <a:bodyPr/>
        <a:lstStyle/>
        <a:p>
          <a:endParaRPr lang="en-US"/>
        </a:p>
      </dgm:t>
    </dgm:pt>
    <dgm:pt modelId="{D3548502-CEDC-45F8-A269-CE96023F4864}" type="sibTrans" cxnId="{A930CA18-89D2-4A3D-AA04-7261FC22F6F6}">
      <dgm:prSet/>
      <dgm:spPr/>
      <dgm:t>
        <a:bodyPr/>
        <a:lstStyle/>
        <a:p>
          <a:endParaRPr lang="en-US"/>
        </a:p>
      </dgm:t>
    </dgm:pt>
    <dgm:pt modelId="{602AD172-6F9E-44AE-BD58-353A9AD13F08}">
      <dgm:prSet phldrT="[Text]"/>
      <dgm:spPr/>
      <dgm:t>
        <a:bodyPr/>
        <a:lstStyle/>
        <a:p>
          <a:r>
            <a:rPr lang="en-US" dirty="0" err="1" smtClean="0"/>
            <a:t>Sucanat</a:t>
          </a:r>
          <a:r>
            <a:rPr lang="en-US" dirty="0" smtClean="0"/>
            <a:t> Sugar</a:t>
          </a:r>
          <a:endParaRPr lang="en-US" dirty="0"/>
        </a:p>
      </dgm:t>
    </dgm:pt>
    <dgm:pt modelId="{0B098123-CD9F-473C-8024-A621C1D8B479}" type="parTrans" cxnId="{9E15A8F4-4ABE-4C20-B30E-7F18F15C97D1}">
      <dgm:prSet/>
      <dgm:spPr/>
      <dgm:t>
        <a:bodyPr/>
        <a:lstStyle/>
        <a:p>
          <a:endParaRPr lang="en-US"/>
        </a:p>
      </dgm:t>
    </dgm:pt>
    <dgm:pt modelId="{ADD1CEA8-A595-4329-AE56-244606D3D3BF}" type="sibTrans" cxnId="{9E15A8F4-4ABE-4C20-B30E-7F18F15C97D1}">
      <dgm:prSet/>
      <dgm:spPr/>
      <dgm:t>
        <a:bodyPr/>
        <a:lstStyle/>
        <a:p>
          <a:endParaRPr lang="en-US"/>
        </a:p>
      </dgm:t>
    </dgm:pt>
    <dgm:pt modelId="{8BD67FFA-65CF-4C3A-8085-ED7B5414BF41}">
      <dgm:prSet phldrT="[Text]"/>
      <dgm:spPr/>
      <dgm:t>
        <a:bodyPr/>
        <a:lstStyle/>
        <a:p>
          <a:r>
            <a:rPr lang="en-US" dirty="0" err="1" smtClean="0"/>
            <a:t>Turbinado</a:t>
          </a:r>
          <a:r>
            <a:rPr lang="en-US" dirty="0" smtClean="0"/>
            <a:t> Sugar</a:t>
          </a:r>
          <a:endParaRPr lang="en-US" dirty="0"/>
        </a:p>
      </dgm:t>
    </dgm:pt>
    <dgm:pt modelId="{B6852C4F-3C59-469F-9363-A2B04D6F3964}" type="parTrans" cxnId="{AD086C16-8340-4844-9013-502CB5F4F251}">
      <dgm:prSet/>
      <dgm:spPr/>
      <dgm:t>
        <a:bodyPr/>
        <a:lstStyle/>
        <a:p>
          <a:endParaRPr lang="en-US"/>
        </a:p>
      </dgm:t>
    </dgm:pt>
    <dgm:pt modelId="{C958D9CB-B0AA-41F7-834B-CCB14F4F6BC8}" type="sibTrans" cxnId="{AD086C16-8340-4844-9013-502CB5F4F251}">
      <dgm:prSet/>
      <dgm:spPr/>
      <dgm:t>
        <a:bodyPr/>
        <a:lstStyle/>
        <a:p>
          <a:endParaRPr lang="en-US"/>
        </a:p>
      </dgm:t>
    </dgm:pt>
    <dgm:pt modelId="{BBDB4854-92B1-41A6-8BC9-5D7CC77EB1B6}">
      <dgm:prSet phldrT="[Text]"/>
      <dgm:spPr/>
      <dgm:t>
        <a:bodyPr/>
        <a:lstStyle/>
        <a:p>
          <a:r>
            <a:rPr lang="en-US" dirty="0" smtClean="0"/>
            <a:t>Brown Sugar</a:t>
          </a:r>
          <a:endParaRPr lang="en-US" dirty="0"/>
        </a:p>
      </dgm:t>
    </dgm:pt>
    <dgm:pt modelId="{895A9247-457C-4A05-8A09-079244EFA361}" type="parTrans" cxnId="{28CF2272-7876-4A98-9026-EDD39DFD44C6}">
      <dgm:prSet/>
      <dgm:spPr/>
      <dgm:t>
        <a:bodyPr/>
        <a:lstStyle/>
        <a:p>
          <a:endParaRPr lang="en-US"/>
        </a:p>
      </dgm:t>
    </dgm:pt>
    <dgm:pt modelId="{2C8CFAF3-2F74-494F-B11A-B7224CBB8ED3}" type="sibTrans" cxnId="{28CF2272-7876-4A98-9026-EDD39DFD44C6}">
      <dgm:prSet/>
      <dgm:spPr/>
      <dgm:t>
        <a:bodyPr/>
        <a:lstStyle/>
        <a:p>
          <a:endParaRPr lang="en-US"/>
        </a:p>
      </dgm:t>
    </dgm:pt>
    <dgm:pt modelId="{67014077-322D-4C10-96C6-4915BACC9D85}" type="pres">
      <dgm:prSet presAssocID="{FD07D249-42A7-4F56-A1DF-1AD97928FC63}" presName="CompostProcess" presStyleCnt="0">
        <dgm:presLayoutVars>
          <dgm:dir/>
          <dgm:resizeHandles val="exact"/>
        </dgm:presLayoutVars>
      </dgm:prSet>
      <dgm:spPr/>
    </dgm:pt>
    <dgm:pt modelId="{784C70F0-A214-435B-ACAD-602B45D596C4}" type="pres">
      <dgm:prSet presAssocID="{FD07D249-42A7-4F56-A1DF-1AD97928FC63}" presName="arrow" presStyleLbl="bgShp" presStyleIdx="0" presStyleCnt="1"/>
      <dgm:spPr/>
    </dgm:pt>
    <dgm:pt modelId="{B0A849B8-310C-4356-B525-F58DF5EB60AC}" type="pres">
      <dgm:prSet presAssocID="{FD07D249-42A7-4F56-A1DF-1AD97928FC63}" presName="linearProcess" presStyleCnt="0"/>
      <dgm:spPr/>
    </dgm:pt>
    <dgm:pt modelId="{5F041277-429A-43DD-B638-66BD182FCB40}" type="pres">
      <dgm:prSet presAssocID="{E3DC3BC1-345C-4AB3-A9EE-77417070B34D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996EE6-F87A-48E1-8F50-704F5753D33D}" type="pres">
      <dgm:prSet presAssocID="{C67EE667-9B7D-4BF6-96D6-00E50445D391}" presName="sibTrans" presStyleCnt="0"/>
      <dgm:spPr/>
    </dgm:pt>
    <dgm:pt modelId="{3573C0E0-65D5-458D-B4C8-E7AA079F6314}" type="pres">
      <dgm:prSet presAssocID="{23913601-C5C6-431E-826B-1FD17C856740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7E3790-7F9E-4BFD-87CB-D7222C731363}" type="pres">
      <dgm:prSet presAssocID="{D3548502-CEDC-45F8-A269-CE96023F4864}" presName="sibTrans" presStyleCnt="0"/>
      <dgm:spPr/>
    </dgm:pt>
    <dgm:pt modelId="{C0D5B8DB-79C0-4DE2-AE50-19A28BD48549}" type="pres">
      <dgm:prSet presAssocID="{602AD172-6F9E-44AE-BD58-353A9AD13F08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A0E771-8B75-45EF-A89C-EDF57512341C}" type="pres">
      <dgm:prSet presAssocID="{ADD1CEA8-A595-4329-AE56-244606D3D3BF}" presName="sibTrans" presStyleCnt="0"/>
      <dgm:spPr/>
    </dgm:pt>
    <dgm:pt modelId="{60A72223-87AC-4C11-AA8F-37A03BC36E85}" type="pres">
      <dgm:prSet presAssocID="{8BD67FFA-65CF-4C3A-8085-ED7B5414BF41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195DA1-E9D8-44A7-9976-46FFBDC8E4C9}" type="pres">
      <dgm:prSet presAssocID="{C958D9CB-B0AA-41F7-834B-CCB14F4F6BC8}" presName="sibTrans" presStyleCnt="0"/>
      <dgm:spPr/>
    </dgm:pt>
    <dgm:pt modelId="{C62CD1F3-5841-49C1-8E5C-8E3AA7E2BA16}" type="pres">
      <dgm:prSet presAssocID="{BBDB4854-92B1-41A6-8BC9-5D7CC77EB1B6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C3A34B-D0BB-4522-8539-FC827C6F096D}" type="presOf" srcId="{8BD67FFA-65CF-4C3A-8085-ED7B5414BF41}" destId="{60A72223-87AC-4C11-AA8F-37A03BC36E85}" srcOrd="0" destOrd="0" presId="urn:microsoft.com/office/officeart/2005/8/layout/hProcess9"/>
    <dgm:cxn modelId="{9E15A8F4-4ABE-4C20-B30E-7F18F15C97D1}" srcId="{FD07D249-42A7-4F56-A1DF-1AD97928FC63}" destId="{602AD172-6F9E-44AE-BD58-353A9AD13F08}" srcOrd="2" destOrd="0" parTransId="{0B098123-CD9F-473C-8024-A621C1D8B479}" sibTransId="{ADD1CEA8-A595-4329-AE56-244606D3D3BF}"/>
    <dgm:cxn modelId="{EF650FBC-B433-4134-BDE6-6B7EAE8D9F8A}" type="presOf" srcId="{FD07D249-42A7-4F56-A1DF-1AD97928FC63}" destId="{67014077-322D-4C10-96C6-4915BACC9D85}" srcOrd="0" destOrd="0" presId="urn:microsoft.com/office/officeart/2005/8/layout/hProcess9"/>
    <dgm:cxn modelId="{AD086C16-8340-4844-9013-502CB5F4F251}" srcId="{FD07D249-42A7-4F56-A1DF-1AD97928FC63}" destId="{8BD67FFA-65CF-4C3A-8085-ED7B5414BF41}" srcOrd="3" destOrd="0" parTransId="{B6852C4F-3C59-469F-9363-A2B04D6F3964}" sibTransId="{C958D9CB-B0AA-41F7-834B-CCB14F4F6BC8}"/>
    <dgm:cxn modelId="{28CF2272-7876-4A98-9026-EDD39DFD44C6}" srcId="{FD07D249-42A7-4F56-A1DF-1AD97928FC63}" destId="{BBDB4854-92B1-41A6-8BC9-5D7CC77EB1B6}" srcOrd="4" destOrd="0" parTransId="{895A9247-457C-4A05-8A09-079244EFA361}" sibTransId="{2C8CFAF3-2F74-494F-B11A-B7224CBB8ED3}"/>
    <dgm:cxn modelId="{F9BF2A71-8BCE-4A54-A145-C991BE74E767}" type="presOf" srcId="{23913601-C5C6-431E-826B-1FD17C856740}" destId="{3573C0E0-65D5-458D-B4C8-E7AA079F6314}" srcOrd="0" destOrd="0" presId="urn:microsoft.com/office/officeart/2005/8/layout/hProcess9"/>
    <dgm:cxn modelId="{F68AE4B6-8ADF-4B47-B913-A2D7BA4D3C94}" type="presOf" srcId="{BBDB4854-92B1-41A6-8BC9-5D7CC77EB1B6}" destId="{C62CD1F3-5841-49C1-8E5C-8E3AA7E2BA16}" srcOrd="0" destOrd="0" presId="urn:microsoft.com/office/officeart/2005/8/layout/hProcess9"/>
    <dgm:cxn modelId="{A930CA18-89D2-4A3D-AA04-7261FC22F6F6}" srcId="{FD07D249-42A7-4F56-A1DF-1AD97928FC63}" destId="{23913601-C5C6-431E-826B-1FD17C856740}" srcOrd="1" destOrd="0" parTransId="{D1C0C357-8749-41E8-8CED-7CBE94C64F94}" sibTransId="{D3548502-CEDC-45F8-A269-CE96023F4864}"/>
    <dgm:cxn modelId="{7AA419B7-5307-4A2C-A85C-F3E3851A414B}" srcId="{FD07D249-42A7-4F56-A1DF-1AD97928FC63}" destId="{E3DC3BC1-345C-4AB3-A9EE-77417070B34D}" srcOrd="0" destOrd="0" parTransId="{84263355-4B00-4151-923B-866AEF47EAE5}" sibTransId="{C67EE667-9B7D-4BF6-96D6-00E50445D391}"/>
    <dgm:cxn modelId="{E1B031A9-B5E4-42DF-BFC3-042719765E06}" type="presOf" srcId="{602AD172-6F9E-44AE-BD58-353A9AD13F08}" destId="{C0D5B8DB-79C0-4DE2-AE50-19A28BD48549}" srcOrd="0" destOrd="0" presId="urn:microsoft.com/office/officeart/2005/8/layout/hProcess9"/>
    <dgm:cxn modelId="{E3E7E7B5-8D34-4FB4-B4E4-F1AD35F11174}" type="presOf" srcId="{E3DC3BC1-345C-4AB3-A9EE-77417070B34D}" destId="{5F041277-429A-43DD-B638-66BD182FCB40}" srcOrd="0" destOrd="0" presId="urn:microsoft.com/office/officeart/2005/8/layout/hProcess9"/>
    <dgm:cxn modelId="{861FE850-FFA4-4A65-BA2C-38554241470C}" type="presParOf" srcId="{67014077-322D-4C10-96C6-4915BACC9D85}" destId="{784C70F0-A214-435B-ACAD-602B45D596C4}" srcOrd="0" destOrd="0" presId="urn:microsoft.com/office/officeart/2005/8/layout/hProcess9"/>
    <dgm:cxn modelId="{64716F35-BA18-45C7-9273-BF55A3787157}" type="presParOf" srcId="{67014077-322D-4C10-96C6-4915BACC9D85}" destId="{B0A849B8-310C-4356-B525-F58DF5EB60AC}" srcOrd="1" destOrd="0" presId="urn:microsoft.com/office/officeart/2005/8/layout/hProcess9"/>
    <dgm:cxn modelId="{A8B7DBA8-F7DB-4A6C-87AA-5212939AD0FC}" type="presParOf" srcId="{B0A849B8-310C-4356-B525-F58DF5EB60AC}" destId="{5F041277-429A-43DD-B638-66BD182FCB40}" srcOrd="0" destOrd="0" presId="urn:microsoft.com/office/officeart/2005/8/layout/hProcess9"/>
    <dgm:cxn modelId="{09AD6FF9-97C1-469B-ACB4-D46A989F6F0A}" type="presParOf" srcId="{B0A849B8-310C-4356-B525-F58DF5EB60AC}" destId="{13996EE6-F87A-48E1-8F50-704F5753D33D}" srcOrd="1" destOrd="0" presId="urn:microsoft.com/office/officeart/2005/8/layout/hProcess9"/>
    <dgm:cxn modelId="{82F8D1FC-B9F1-4595-93C8-0CA8F1A3E629}" type="presParOf" srcId="{B0A849B8-310C-4356-B525-F58DF5EB60AC}" destId="{3573C0E0-65D5-458D-B4C8-E7AA079F6314}" srcOrd="2" destOrd="0" presId="urn:microsoft.com/office/officeart/2005/8/layout/hProcess9"/>
    <dgm:cxn modelId="{AED8AD0B-F87E-486F-BE14-D056DFA5A24F}" type="presParOf" srcId="{B0A849B8-310C-4356-B525-F58DF5EB60AC}" destId="{6F7E3790-7F9E-4BFD-87CB-D7222C731363}" srcOrd="3" destOrd="0" presId="urn:microsoft.com/office/officeart/2005/8/layout/hProcess9"/>
    <dgm:cxn modelId="{B064FA1E-D6F8-42CA-885C-1B549C3FF28B}" type="presParOf" srcId="{B0A849B8-310C-4356-B525-F58DF5EB60AC}" destId="{C0D5B8DB-79C0-4DE2-AE50-19A28BD48549}" srcOrd="4" destOrd="0" presId="urn:microsoft.com/office/officeart/2005/8/layout/hProcess9"/>
    <dgm:cxn modelId="{1B9DC64D-0FEC-4AD2-B6D7-4791EA524CD4}" type="presParOf" srcId="{B0A849B8-310C-4356-B525-F58DF5EB60AC}" destId="{72A0E771-8B75-45EF-A89C-EDF57512341C}" srcOrd="5" destOrd="0" presId="urn:microsoft.com/office/officeart/2005/8/layout/hProcess9"/>
    <dgm:cxn modelId="{A16A92BD-ED7E-49E6-8E1F-B9EE4864539F}" type="presParOf" srcId="{B0A849B8-310C-4356-B525-F58DF5EB60AC}" destId="{60A72223-87AC-4C11-AA8F-37A03BC36E85}" srcOrd="6" destOrd="0" presId="urn:microsoft.com/office/officeart/2005/8/layout/hProcess9"/>
    <dgm:cxn modelId="{17E27B11-CC38-4DD1-B5A5-48F67A74601E}" type="presParOf" srcId="{B0A849B8-310C-4356-B525-F58DF5EB60AC}" destId="{3B195DA1-E9D8-44A7-9976-46FFBDC8E4C9}" srcOrd="7" destOrd="0" presId="urn:microsoft.com/office/officeart/2005/8/layout/hProcess9"/>
    <dgm:cxn modelId="{30C5A0F3-908D-46C4-9D20-A7B33E5A284E}" type="presParOf" srcId="{B0A849B8-310C-4356-B525-F58DF5EB60AC}" destId="{C62CD1F3-5841-49C1-8E5C-8E3AA7E2BA16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037CB2-DE01-4ADE-BD43-A3120FA62441}">
      <dsp:nvSpPr>
        <dsp:cNvPr id="0" name=""/>
        <dsp:cNvSpPr/>
      </dsp:nvSpPr>
      <dsp:spPr>
        <a:xfrm>
          <a:off x="645794" y="0"/>
          <a:ext cx="731901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794868-6A66-4AA4-A98A-D557614E1863}">
      <dsp:nvSpPr>
        <dsp:cNvPr id="0" name=""/>
        <dsp:cNvSpPr/>
      </dsp:nvSpPr>
      <dsp:spPr>
        <a:xfrm>
          <a:off x="341" y="1219199"/>
          <a:ext cx="1031127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Rock Sugar</a:t>
          </a:r>
          <a:endParaRPr lang="en-US" sz="1000" kern="1200" dirty="0"/>
        </a:p>
      </dsp:txBody>
      <dsp:txXfrm>
        <a:off x="341" y="1219199"/>
        <a:ext cx="1031127" cy="1625600"/>
      </dsp:txXfrm>
    </dsp:sp>
    <dsp:sp modelId="{D2B5708F-7735-4081-A80C-168DEF2E08EF}">
      <dsp:nvSpPr>
        <dsp:cNvPr id="0" name=""/>
        <dsp:cNvSpPr/>
      </dsp:nvSpPr>
      <dsp:spPr>
        <a:xfrm>
          <a:off x="1083025" y="1219199"/>
          <a:ext cx="1031127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Crystal Sugar</a:t>
          </a:r>
          <a:endParaRPr lang="en-US" sz="1000" kern="1200" dirty="0"/>
        </a:p>
      </dsp:txBody>
      <dsp:txXfrm>
        <a:off x="1083025" y="1219199"/>
        <a:ext cx="1031127" cy="1625600"/>
      </dsp:txXfrm>
    </dsp:sp>
    <dsp:sp modelId="{E7BF65C0-1B01-43E6-8674-E694C9772F69}">
      <dsp:nvSpPr>
        <dsp:cNvPr id="0" name=""/>
        <dsp:cNvSpPr/>
      </dsp:nvSpPr>
      <dsp:spPr>
        <a:xfrm>
          <a:off x="2165709" y="1219199"/>
          <a:ext cx="1031127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Sanding Sugar</a:t>
          </a:r>
          <a:endParaRPr lang="en-US" sz="1000" kern="1200" dirty="0"/>
        </a:p>
      </dsp:txBody>
      <dsp:txXfrm>
        <a:off x="2165709" y="1219199"/>
        <a:ext cx="1031127" cy="1625600"/>
      </dsp:txXfrm>
    </dsp:sp>
    <dsp:sp modelId="{9D75D2E9-54C1-4BA1-8D4A-F9B928BAF7C1}">
      <dsp:nvSpPr>
        <dsp:cNvPr id="0" name=""/>
        <dsp:cNvSpPr/>
      </dsp:nvSpPr>
      <dsp:spPr>
        <a:xfrm>
          <a:off x="3248394" y="1219199"/>
          <a:ext cx="1031127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Preserving Sugar</a:t>
          </a:r>
          <a:endParaRPr lang="en-US" sz="1000" kern="1200" dirty="0"/>
        </a:p>
      </dsp:txBody>
      <dsp:txXfrm>
        <a:off x="3248394" y="1219199"/>
        <a:ext cx="1031127" cy="1625600"/>
      </dsp:txXfrm>
    </dsp:sp>
    <dsp:sp modelId="{022E8A00-C137-45A8-895D-FBAFBFE68D38}">
      <dsp:nvSpPr>
        <dsp:cNvPr id="0" name=""/>
        <dsp:cNvSpPr/>
      </dsp:nvSpPr>
      <dsp:spPr>
        <a:xfrm>
          <a:off x="4331078" y="1219199"/>
          <a:ext cx="1031127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Granulated Sugar</a:t>
          </a:r>
          <a:endParaRPr lang="en-US" sz="1000" kern="1200" dirty="0"/>
        </a:p>
      </dsp:txBody>
      <dsp:txXfrm>
        <a:off x="4331078" y="1219199"/>
        <a:ext cx="1031127" cy="1625600"/>
      </dsp:txXfrm>
    </dsp:sp>
    <dsp:sp modelId="{66FA88D2-F31A-4405-ACB0-11C87629E163}">
      <dsp:nvSpPr>
        <dsp:cNvPr id="0" name=""/>
        <dsp:cNvSpPr/>
      </dsp:nvSpPr>
      <dsp:spPr>
        <a:xfrm>
          <a:off x="5413762" y="1219199"/>
          <a:ext cx="1031127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Colored and Flavored Sugar</a:t>
          </a:r>
          <a:endParaRPr lang="en-US" sz="1000" kern="1200" dirty="0"/>
        </a:p>
      </dsp:txBody>
      <dsp:txXfrm>
        <a:off x="5413762" y="1219199"/>
        <a:ext cx="1031127" cy="1625600"/>
      </dsp:txXfrm>
    </dsp:sp>
    <dsp:sp modelId="{4FC7B6E8-9849-46D6-8103-CB85715163EC}">
      <dsp:nvSpPr>
        <dsp:cNvPr id="0" name=""/>
        <dsp:cNvSpPr/>
      </dsp:nvSpPr>
      <dsp:spPr>
        <a:xfrm>
          <a:off x="6496446" y="1219199"/>
          <a:ext cx="1031127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Superfine Sugar</a:t>
          </a:r>
          <a:endParaRPr lang="en-US" sz="1000" kern="1200" dirty="0"/>
        </a:p>
      </dsp:txBody>
      <dsp:txXfrm>
        <a:off x="6496446" y="1219199"/>
        <a:ext cx="1031127" cy="1625600"/>
      </dsp:txXfrm>
    </dsp:sp>
    <dsp:sp modelId="{658C1130-4225-4E32-BBA2-5F227E875984}">
      <dsp:nvSpPr>
        <dsp:cNvPr id="0" name=""/>
        <dsp:cNvSpPr/>
      </dsp:nvSpPr>
      <dsp:spPr>
        <a:xfrm>
          <a:off x="7579130" y="1219199"/>
          <a:ext cx="1031127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Confectioners Sugar</a:t>
          </a:r>
          <a:endParaRPr lang="en-US" sz="1000" kern="1200" dirty="0"/>
        </a:p>
      </dsp:txBody>
      <dsp:txXfrm>
        <a:off x="7579130" y="1219199"/>
        <a:ext cx="1031127" cy="16256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3D41D-E3FF-4C2B-B89C-D6463DFA0562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63A2A-7626-473B-A2BC-D37DFBF28C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0DB4F-3ECE-41E2-853E-8399B12EF5A3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FA237-B5E9-4EEA-8997-5E3660DD1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FA237-B5E9-4EEA-8997-5E3660DD1DA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5A08C9F-DCF2-47E0-BEE8-B46DD64128CF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68DCB54-FF02-45AF-B0C4-A0A7B5CBD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8C9F-DCF2-47E0-BEE8-B46DD64128CF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CB54-FF02-45AF-B0C4-A0A7B5CBD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8C9F-DCF2-47E0-BEE8-B46DD64128CF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CB54-FF02-45AF-B0C4-A0A7B5CBD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A08C9F-DCF2-47E0-BEE8-B46DD64128CF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8DCB54-FF02-45AF-B0C4-A0A7B5CBD1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5A08C9F-DCF2-47E0-BEE8-B46DD64128CF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68DCB54-FF02-45AF-B0C4-A0A7B5CBD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8C9F-DCF2-47E0-BEE8-B46DD64128CF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CB54-FF02-45AF-B0C4-A0A7B5CBD1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8C9F-DCF2-47E0-BEE8-B46DD64128CF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CB54-FF02-45AF-B0C4-A0A7B5CBD1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A08C9F-DCF2-47E0-BEE8-B46DD64128CF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8DCB54-FF02-45AF-B0C4-A0A7B5CBD1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8C9F-DCF2-47E0-BEE8-B46DD64128CF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CB54-FF02-45AF-B0C4-A0A7B5CBD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A08C9F-DCF2-47E0-BEE8-B46DD64128CF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8DCB54-FF02-45AF-B0C4-A0A7B5CBD1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A08C9F-DCF2-47E0-BEE8-B46DD64128CF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8DCB54-FF02-45AF-B0C4-A0A7B5CBD1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A08C9F-DCF2-47E0-BEE8-B46DD64128CF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68DCB54-FF02-45AF-B0C4-A0A7B5CBD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Sugar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White Sugar (from largest – smallest)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28600" y="1981200"/>
          <a:ext cx="8610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Rock Sugar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Large sugar crystals made by crystallizing a supersaturated sucrose solution around a large nucleon site, such as a string to produce chunky crystals</a:t>
            </a:r>
          </a:p>
          <a:p>
            <a:r>
              <a:rPr lang="en-US" u="sng" dirty="0" smtClean="0"/>
              <a:t>5 mm </a:t>
            </a:r>
            <a:r>
              <a:rPr lang="en-US" dirty="0" smtClean="0"/>
              <a:t>in length</a:t>
            </a:r>
            <a:endParaRPr lang="en-US" dirty="0"/>
          </a:p>
        </p:txBody>
      </p:sp>
      <p:pic>
        <p:nvPicPr>
          <p:cNvPr id="1028" name="Picture 4" descr="http://farm4.static.flickr.com/3281/2900127960_f16215f996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685800"/>
            <a:ext cx="40005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Crystal Sugar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1600200"/>
            <a:ext cx="7394448" cy="152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Large crystals about 4 times the size of granulated sugar</a:t>
            </a:r>
          </a:p>
          <a:p>
            <a:r>
              <a:rPr lang="en-US" dirty="0" smtClean="0"/>
              <a:t>Used for decorating confections and baked goods.</a:t>
            </a:r>
          </a:p>
          <a:p>
            <a:r>
              <a:rPr lang="en-US" u="sng" dirty="0" smtClean="0"/>
              <a:t>2 mm </a:t>
            </a:r>
            <a:r>
              <a:rPr lang="en-US" dirty="0" smtClean="0"/>
              <a:t>in length</a:t>
            </a:r>
            <a:endParaRPr lang="en-US" dirty="0"/>
          </a:p>
        </p:txBody>
      </p:sp>
      <p:pic>
        <p:nvPicPr>
          <p:cNvPr id="24578" name="Picture 2" descr="http://img.chinaa2z.com/uploadpic/AboutChina/20080116/200801161445482045/bt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276600"/>
            <a:ext cx="5257800" cy="3417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Sanding Sugar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Large crystals, washed with alcohol to remove dust</a:t>
            </a:r>
          </a:p>
          <a:p>
            <a:r>
              <a:rPr lang="en-US" dirty="0" smtClean="0"/>
              <a:t>Used for making super clear syrups and perfectly white icings</a:t>
            </a:r>
          </a:p>
          <a:p>
            <a:r>
              <a:rPr lang="en-US" dirty="0" smtClean="0"/>
              <a:t>Commonly sprinkled on cookies and doughnuts</a:t>
            </a:r>
          </a:p>
          <a:p>
            <a:r>
              <a:rPr lang="en-US" u="sng" dirty="0" smtClean="0"/>
              <a:t>1 mm </a:t>
            </a:r>
            <a:r>
              <a:rPr lang="en-US" dirty="0" smtClean="0"/>
              <a:t>in length</a:t>
            </a:r>
            <a:endParaRPr lang="en-US" dirty="0"/>
          </a:p>
        </p:txBody>
      </p:sp>
      <p:pic>
        <p:nvPicPr>
          <p:cNvPr id="25602" name="Picture 2" descr="http://www.gourmetsleuth.com/images/red_sanding_sugar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" y="2038350"/>
            <a:ext cx="3571875" cy="369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Preserving Sugar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Large crystals made from highly refined sugar treated to dissolve easily</a:t>
            </a:r>
          </a:p>
          <a:p>
            <a:r>
              <a:rPr lang="en-US" dirty="0" smtClean="0"/>
              <a:t>Used for making jams, jellies, and preserves</a:t>
            </a:r>
          </a:p>
          <a:p>
            <a:r>
              <a:rPr lang="en-US" u="sng" dirty="0" smtClean="0"/>
              <a:t>1 mm</a:t>
            </a:r>
            <a:r>
              <a:rPr lang="en-US" dirty="0" smtClean="0"/>
              <a:t> in length</a:t>
            </a:r>
            <a:endParaRPr lang="en-US" dirty="0"/>
          </a:p>
        </p:txBody>
      </p:sp>
      <p:pic>
        <p:nvPicPr>
          <p:cNvPr id="27650" name="Picture 2" descr="http://www.fermacol.co.uk/Logos/i_z_007_koelner_zuckersorten_07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828800"/>
            <a:ext cx="3457575" cy="3457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Granulated Sugar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Medium sized</a:t>
            </a:r>
          </a:p>
          <a:p>
            <a:r>
              <a:rPr lang="en-US" dirty="0" smtClean="0"/>
              <a:t>An all-purpose sugar</a:t>
            </a:r>
          </a:p>
          <a:p>
            <a:r>
              <a:rPr lang="en-US" u="sng" dirty="0" smtClean="0"/>
              <a:t>0.5 mm </a:t>
            </a:r>
            <a:r>
              <a:rPr lang="en-US" dirty="0" smtClean="0"/>
              <a:t>in length</a:t>
            </a:r>
            <a:endParaRPr lang="en-US" dirty="0"/>
          </a:p>
        </p:txBody>
      </p:sp>
      <p:pic>
        <p:nvPicPr>
          <p:cNvPr id="26626" name="Picture 2" descr="http://www.thenibble.com/reviews/main/honey/images/sugar-230-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04800"/>
            <a:ext cx="3962400" cy="51683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r>
              <a:rPr lang="en-US" u="sng" dirty="0" smtClean="0"/>
              <a:t>Colored and Flavored Sugar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Crystal or granulated sugar that is colored with food coloring and flavored with ground spices, flower petals, or citrus zest or infused with aromatic oils from cinnamon and vanilla</a:t>
            </a:r>
          </a:p>
          <a:p>
            <a:r>
              <a:rPr lang="en-US" dirty="0" smtClean="0"/>
              <a:t>Used to decorate and flavor confections, baked goods and beverages</a:t>
            </a:r>
            <a:endParaRPr lang="en-US" dirty="0"/>
          </a:p>
        </p:txBody>
      </p:sp>
      <p:pic>
        <p:nvPicPr>
          <p:cNvPr id="28674" name="Picture 2" descr="http://www.thenibble.com/zine/archives/images/9-cups-30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3733800" cy="497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Superfine Sugar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43800" cy="4572000"/>
          </a:xfrm>
        </p:spPr>
        <p:txBody>
          <a:bodyPr/>
          <a:lstStyle/>
          <a:p>
            <a:r>
              <a:rPr lang="en-US" dirty="0" smtClean="0"/>
              <a:t>Finely ground granulated sugar for smooth mouth feel</a:t>
            </a:r>
          </a:p>
          <a:p>
            <a:r>
              <a:rPr lang="en-US" u="sng" dirty="0" smtClean="0"/>
              <a:t>0.1 mm</a:t>
            </a:r>
            <a:r>
              <a:rPr lang="en-US" dirty="0" smtClean="0"/>
              <a:t> in length</a:t>
            </a:r>
            <a:endParaRPr lang="en-US" dirty="0"/>
          </a:p>
        </p:txBody>
      </p:sp>
      <p:pic>
        <p:nvPicPr>
          <p:cNvPr id="29698" name="Picture 2" descr="http://www.dkimages.com/discover/previews/785/3233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209800"/>
            <a:ext cx="3990975" cy="407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Confectioner Sugar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Very finely crushed granulated sugar, mixed with about 3% </a:t>
            </a:r>
            <a:r>
              <a:rPr lang="en-US" u="sng" dirty="0" smtClean="0"/>
              <a:t>starch</a:t>
            </a:r>
            <a:r>
              <a:rPr lang="en-US" dirty="0" smtClean="0"/>
              <a:t> to prevent clumping</a:t>
            </a:r>
          </a:p>
          <a:p>
            <a:r>
              <a:rPr lang="en-US" u="sng" dirty="0" smtClean="0"/>
              <a:t>0.01 mm</a:t>
            </a:r>
            <a:r>
              <a:rPr lang="en-US" dirty="0" smtClean="0"/>
              <a:t> in length</a:t>
            </a:r>
            <a:endParaRPr lang="en-US" dirty="0"/>
          </a:p>
        </p:txBody>
      </p:sp>
      <p:pic>
        <p:nvPicPr>
          <p:cNvPr id="30722" name="Picture 2" descr="http://img2.allposters.com/images/STFPOD/400285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6328" y="228600"/>
            <a:ext cx="4120896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Brown Sugars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 be </a:t>
            </a:r>
            <a:r>
              <a:rPr lang="en-US" u="sng" dirty="0" smtClean="0"/>
              <a:t>raw</a:t>
            </a:r>
            <a:r>
              <a:rPr lang="en-US" dirty="0" smtClean="0"/>
              <a:t> or refined crystals that are coated with some of the dark syrup that is extracted during processing (from least refined to most)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304800" y="2895600"/>
          <a:ext cx="8382000" cy="355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Energy</a:t>
            </a:r>
            <a:r>
              <a:rPr lang="en-US" dirty="0" smtClean="0"/>
              <a:t> for all living things</a:t>
            </a:r>
          </a:p>
          <a:p>
            <a:r>
              <a:rPr lang="en-US" dirty="0" smtClean="0"/>
              <a:t>In its simplest form, </a:t>
            </a:r>
            <a:r>
              <a:rPr lang="en-US" u="sng" dirty="0" smtClean="0"/>
              <a:t>glucose</a:t>
            </a:r>
            <a:r>
              <a:rPr lang="en-US" dirty="0" smtClean="0"/>
              <a:t>, sugar is the building blocks for all carbohydrates and provides the sugary flavor in highly refined sweeteners like corn syrup</a:t>
            </a:r>
          </a:p>
          <a:p>
            <a:r>
              <a:rPr lang="en-US" dirty="0" smtClean="0"/>
              <a:t>Glucose + Glucose = </a:t>
            </a:r>
            <a:r>
              <a:rPr lang="en-US" u="sng" dirty="0" smtClean="0"/>
              <a:t>Maltose</a:t>
            </a:r>
            <a:r>
              <a:rPr lang="en-US" dirty="0" smtClean="0"/>
              <a:t> (used for fermentation of beer)</a:t>
            </a:r>
          </a:p>
          <a:p>
            <a:r>
              <a:rPr lang="en-US" dirty="0" smtClean="0"/>
              <a:t>Glucose + Galactose = </a:t>
            </a:r>
            <a:r>
              <a:rPr lang="en-US" u="sng" dirty="0" smtClean="0"/>
              <a:t>Lactose</a:t>
            </a:r>
            <a:r>
              <a:rPr lang="en-US" dirty="0" smtClean="0"/>
              <a:t> (milk sugar)</a:t>
            </a:r>
          </a:p>
          <a:p>
            <a:r>
              <a:rPr lang="en-US" dirty="0" smtClean="0"/>
              <a:t>Glucose + Fructose = </a:t>
            </a:r>
            <a:r>
              <a:rPr lang="en-US" u="sng" dirty="0" smtClean="0"/>
              <a:t>Sucrose</a:t>
            </a:r>
            <a:r>
              <a:rPr lang="en-US" dirty="0" smtClean="0"/>
              <a:t> (sugar refined from cane sugar and sugar beets)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Demerara</a:t>
            </a:r>
            <a:r>
              <a:rPr lang="en-US" u="sng" dirty="0" smtClean="0"/>
              <a:t> Sugar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1371600"/>
          </a:xfrm>
        </p:spPr>
        <p:txBody>
          <a:bodyPr/>
          <a:lstStyle/>
          <a:p>
            <a:r>
              <a:rPr lang="en-US" dirty="0" smtClean="0"/>
              <a:t>Sugar crystals taken from the </a:t>
            </a:r>
            <a:r>
              <a:rPr lang="en-US" u="sng" dirty="0" smtClean="0"/>
              <a:t>first</a:t>
            </a:r>
            <a:r>
              <a:rPr lang="en-US" dirty="0" smtClean="0"/>
              <a:t> crystallization of light cane juice</a:t>
            </a:r>
          </a:p>
          <a:p>
            <a:r>
              <a:rPr lang="en-US" dirty="0" smtClean="0"/>
              <a:t>The crystals are large, golden and slightly cracked</a:t>
            </a:r>
            <a:endParaRPr lang="en-US" dirty="0"/>
          </a:p>
        </p:txBody>
      </p:sp>
      <p:pic>
        <p:nvPicPr>
          <p:cNvPr id="31746" name="Picture 2" descr="http://farm3.static.flickr.com/2044/2487717771_6086aee630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895600"/>
            <a:ext cx="5029200" cy="37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Muscovado</a:t>
            </a:r>
            <a:r>
              <a:rPr lang="en-US" u="sng" dirty="0" smtClean="0"/>
              <a:t> Sugar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57800" y="1600200"/>
            <a:ext cx="2670048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Sugar crystals taken from the </a:t>
            </a:r>
            <a:r>
              <a:rPr lang="en-US" u="sng" dirty="0" smtClean="0"/>
              <a:t>final </a:t>
            </a:r>
            <a:r>
              <a:rPr lang="en-US" dirty="0" smtClean="0"/>
              <a:t>crystallization of cane syrup into blackstrap molasses</a:t>
            </a:r>
          </a:p>
          <a:p>
            <a:r>
              <a:rPr lang="en-US" dirty="0" smtClean="0"/>
              <a:t>The crystals are dark brown, small, strongly flavored and sticky</a:t>
            </a:r>
            <a:endParaRPr lang="en-US" dirty="0"/>
          </a:p>
        </p:txBody>
      </p:sp>
      <p:pic>
        <p:nvPicPr>
          <p:cNvPr id="33794" name="Picture 2" descr="http://businessafrica.net/africabiz/images/brownSugar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828800"/>
            <a:ext cx="49784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r>
              <a:rPr lang="en-US" u="sng" dirty="0" err="1" smtClean="0"/>
              <a:t>Sucanat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trademark raw sugar made by evaporating juices to create a </a:t>
            </a:r>
            <a:r>
              <a:rPr lang="en-US" u="sng" dirty="0" smtClean="0"/>
              <a:t>granular</a:t>
            </a:r>
            <a:r>
              <a:rPr lang="en-US" dirty="0" smtClean="0"/>
              <a:t> rather than a crystalline texture</a:t>
            </a:r>
            <a:endParaRPr lang="en-US" dirty="0"/>
          </a:p>
        </p:txBody>
      </p:sp>
      <p:pic>
        <p:nvPicPr>
          <p:cNvPr id="34818" name="Picture 2" descr="http://www.gourmetsleuth.com/images/sucanat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762000"/>
            <a:ext cx="4887829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Turbinado</a:t>
            </a:r>
            <a:r>
              <a:rPr lang="en-US" u="sng" dirty="0" smtClean="0"/>
              <a:t> Sugar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Demerara</a:t>
            </a:r>
            <a:r>
              <a:rPr lang="en-US" dirty="0" smtClean="0"/>
              <a:t> sugar </a:t>
            </a:r>
            <a:r>
              <a:rPr lang="en-US" u="sng" dirty="0" smtClean="0"/>
              <a:t>washed</a:t>
            </a:r>
            <a:r>
              <a:rPr lang="en-US" dirty="0" smtClean="0"/>
              <a:t> of some of its </a:t>
            </a:r>
            <a:r>
              <a:rPr lang="en-US" u="sng" dirty="0" smtClean="0"/>
              <a:t>molasses</a:t>
            </a:r>
            <a:r>
              <a:rPr lang="en-US" dirty="0" smtClean="0"/>
              <a:t> so it’s not sticky.</a:t>
            </a:r>
          </a:p>
          <a:p>
            <a:endParaRPr lang="en-US" dirty="0"/>
          </a:p>
        </p:txBody>
      </p:sp>
      <p:pic>
        <p:nvPicPr>
          <p:cNvPr id="38914" name="Picture 2" descr="http://comps.fotosearch.com/comp/BDX/BDX517/turbinado-sugar_~bxp23954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762000"/>
            <a:ext cx="4343400" cy="4632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Brown Sugar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4800" y="1447800"/>
            <a:ext cx="8305800" cy="1295400"/>
          </a:xfrm>
        </p:spPr>
        <p:txBody>
          <a:bodyPr/>
          <a:lstStyle/>
          <a:p>
            <a:pPr lvl="0"/>
            <a:r>
              <a:rPr lang="en-US" dirty="0" smtClean="0"/>
              <a:t>Refined white sugar that is either soaked in </a:t>
            </a:r>
            <a:r>
              <a:rPr lang="en-US" u="sng" dirty="0" smtClean="0"/>
              <a:t>molasses syrup</a:t>
            </a:r>
            <a:r>
              <a:rPr lang="en-US" dirty="0" smtClean="0"/>
              <a:t> and </a:t>
            </a:r>
            <a:r>
              <a:rPr lang="en-US" u="sng" dirty="0" smtClean="0"/>
              <a:t>recrystallized</a:t>
            </a:r>
            <a:r>
              <a:rPr lang="en-US" dirty="0" smtClean="0"/>
              <a:t> or thinly coated with molasses.  The more molasses the darker the sugar.</a:t>
            </a:r>
          </a:p>
          <a:p>
            <a:endParaRPr lang="en-US" dirty="0"/>
          </a:p>
        </p:txBody>
      </p:sp>
      <p:pic>
        <p:nvPicPr>
          <p:cNvPr id="35842" name="Picture 2" descr="http://iemommy.files.wordpress.com/2009/06/brown-sugar-scoop-b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590800"/>
            <a:ext cx="5486400" cy="41051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Refined Sugar from other Plants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Crystallized from </a:t>
            </a:r>
            <a:r>
              <a:rPr lang="en-US" u="sng" dirty="0" smtClean="0"/>
              <a:t>sugar palm sap</a:t>
            </a:r>
          </a:p>
          <a:p>
            <a:r>
              <a:rPr lang="en-US" dirty="0" smtClean="0"/>
              <a:t>It can be unrefined or refined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A complex sugar derived from any one of numerous vegetables, mostly legumes.  </a:t>
            </a:r>
          </a:p>
          <a:p>
            <a:pPr lvl="0"/>
            <a:r>
              <a:rPr lang="en-US" dirty="0" smtClean="0"/>
              <a:t>It is about a quarter as sweet as sucrose and has some thickening abilities.  </a:t>
            </a:r>
          </a:p>
          <a:p>
            <a:pPr lvl="0"/>
            <a:r>
              <a:rPr lang="en-US" dirty="0" smtClean="0"/>
              <a:t>It is mostly used industrially as a bulk sweetener.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u="sng" dirty="0" smtClean="0"/>
              <a:t>Palm Sugar</a:t>
            </a:r>
            <a:endParaRPr lang="en-US" u="sng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0" u="sng" dirty="0" err="1" smtClean="0"/>
              <a:t>Stachyose</a:t>
            </a:r>
            <a:r>
              <a:rPr lang="en-US" b="0" u="sng" dirty="0" smtClean="0"/>
              <a:t> Sugar</a:t>
            </a:r>
            <a:endParaRPr lang="en-US" b="0" u="sng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Does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baking:</a:t>
            </a:r>
          </a:p>
          <a:p>
            <a:pPr lvl="1"/>
            <a:r>
              <a:rPr lang="en-US" dirty="0" smtClean="0"/>
              <a:t>Sugar </a:t>
            </a:r>
            <a:r>
              <a:rPr lang="en-US" u="sng" dirty="0" smtClean="0"/>
              <a:t>impedes</a:t>
            </a:r>
            <a:r>
              <a:rPr lang="en-US" dirty="0" smtClean="0"/>
              <a:t> to coagulation of proteins, tenderizing doughs and pastries by interfering with gluten formation, </a:t>
            </a:r>
          </a:p>
          <a:p>
            <a:pPr lvl="1"/>
            <a:r>
              <a:rPr lang="en-US" dirty="0" smtClean="0"/>
              <a:t>It protects custard and pastry cream from </a:t>
            </a:r>
            <a:r>
              <a:rPr lang="en-US" u="sng" dirty="0" smtClean="0"/>
              <a:t>curdling</a:t>
            </a:r>
            <a:endParaRPr lang="en-US" dirty="0" smtClean="0"/>
          </a:p>
          <a:p>
            <a:r>
              <a:rPr lang="en-US" dirty="0" smtClean="0"/>
              <a:t>Sugar is both hydroscopic and hydrophilic resulting in moist baked goods</a:t>
            </a:r>
          </a:p>
          <a:p>
            <a:pPr lvl="1"/>
            <a:r>
              <a:rPr lang="en-US" u="sng" dirty="0" smtClean="0"/>
              <a:t>Hydroscopic</a:t>
            </a:r>
            <a:r>
              <a:rPr lang="en-US" dirty="0" smtClean="0"/>
              <a:t> - it absorbs water from its environment</a:t>
            </a:r>
          </a:p>
          <a:p>
            <a:pPr lvl="1"/>
            <a:r>
              <a:rPr lang="en-US" u="sng" dirty="0" smtClean="0"/>
              <a:t>Hydrophilic</a:t>
            </a:r>
            <a:r>
              <a:rPr lang="en-US" dirty="0" smtClean="0"/>
              <a:t> - it bonds with water and holds on to it</a:t>
            </a:r>
          </a:p>
          <a:p>
            <a:pPr lvl="2"/>
            <a:r>
              <a:rPr lang="en-US" dirty="0" smtClean="0"/>
              <a:t>Example: the hydrophilic quality of molasses is also what makes brown sugar moist – brown sugar will dry out and become hard when exposed to air – by wrapping it in a damp towel it will soften up right away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The major source of sugar is </a:t>
            </a:r>
            <a:r>
              <a:rPr lang="en-US" u="sng" dirty="0" smtClean="0"/>
              <a:t>sugar cane</a:t>
            </a:r>
          </a:p>
          <a:p>
            <a:pPr lvl="1"/>
            <a:r>
              <a:rPr lang="en-US" dirty="0" smtClean="0"/>
              <a:t>Extracting juices from sugar cane and then boiling it into a dark syrup (</a:t>
            </a:r>
            <a:r>
              <a:rPr lang="en-US" u="sng" dirty="0" smtClean="0"/>
              <a:t>molasses</a:t>
            </a:r>
            <a:r>
              <a:rPr lang="en-US" dirty="0" smtClean="0"/>
              <a:t>) and a mass of crystal (</a:t>
            </a:r>
            <a:r>
              <a:rPr lang="en-US" u="sng" dirty="0" smtClean="0"/>
              <a:t>sugar</a:t>
            </a:r>
            <a:r>
              <a:rPr lang="en-US" dirty="0" smtClean="0"/>
              <a:t>) was being practiced in </a:t>
            </a:r>
            <a:r>
              <a:rPr lang="en-US" u="sng" dirty="0" smtClean="0"/>
              <a:t>India</a:t>
            </a:r>
            <a:r>
              <a:rPr lang="en-US" dirty="0" smtClean="0"/>
              <a:t> before 550 BCE</a:t>
            </a:r>
          </a:p>
          <a:p>
            <a:pPr lvl="1"/>
            <a:r>
              <a:rPr lang="en-US" dirty="0" smtClean="0"/>
              <a:t>By 100 BCE, sugar was used in </a:t>
            </a:r>
            <a:r>
              <a:rPr lang="en-US" u="sng" dirty="0" smtClean="0"/>
              <a:t>medicinal</a:t>
            </a:r>
            <a:r>
              <a:rPr lang="en-US" dirty="0" smtClean="0"/>
              <a:t> products</a:t>
            </a:r>
          </a:p>
          <a:p>
            <a:pPr lvl="1"/>
            <a:r>
              <a:rPr lang="en-US" dirty="0" smtClean="0"/>
              <a:t>After the 11</a:t>
            </a:r>
            <a:r>
              <a:rPr lang="en-US" baseline="30000" dirty="0" smtClean="0"/>
              <a:t>th</a:t>
            </a:r>
            <a:r>
              <a:rPr lang="en-US" dirty="0" smtClean="0"/>
              <a:t> century, sugar trade spread throughout Europe where it was used mainly in </a:t>
            </a:r>
            <a:r>
              <a:rPr lang="en-US" u="sng" dirty="0" smtClean="0"/>
              <a:t>candying</a:t>
            </a:r>
            <a:r>
              <a:rPr lang="en-US" dirty="0" smtClean="0"/>
              <a:t> flowers and fruits and </a:t>
            </a:r>
            <a:r>
              <a:rPr lang="en-US" u="sng" dirty="0" smtClean="0"/>
              <a:t>sugaring</a:t>
            </a:r>
            <a:r>
              <a:rPr lang="en-US" dirty="0" smtClean="0"/>
              <a:t> medicine to make it more palatable</a:t>
            </a:r>
          </a:p>
          <a:p>
            <a:pPr lvl="1"/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Century – art of confectionary is used world wide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102352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Century – sugar becomes widely available from sugar plantations in the West Indies</a:t>
            </a:r>
          </a:p>
          <a:p>
            <a:pPr lvl="2"/>
            <a:r>
              <a:rPr lang="en-US" dirty="0" smtClean="0"/>
              <a:t>In England, sugar consumption rose from </a:t>
            </a:r>
            <a:r>
              <a:rPr lang="en-US" u="sng" dirty="0" smtClean="0"/>
              <a:t>4lbs</a:t>
            </a:r>
            <a:r>
              <a:rPr lang="en-US" dirty="0" smtClean="0"/>
              <a:t> in 1700 to </a:t>
            </a:r>
            <a:r>
              <a:rPr lang="en-US" u="sng" dirty="0" smtClean="0"/>
              <a:t>12 lbs</a:t>
            </a:r>
            <a:r>
              <a:rPr lang="en-US" dirty="0" smtClean="0"/>
              <a:t> in 1780</a:t>
            </a:r>
          </a:p>
          <a:p>
            <a:pPr lvl="2"/>
            <a:r>
              <a:rPr lang="en-US" dirty="0" smtClean="0"/>
              <a:t>An estimated 13 million enslaved Africans are working in the sugar industry</a:t>
            </a:r>
          </a:p>
          <a:p>
            <a:pPr lvl="1"/>
            <a:r>
              <a:rPr lang="en-US" dirty="0" smtClean="0"/>
              <a:t>1800 – Every European country had </a:t>
            </a:r>
            <a:r>
              <a:rPr lang="en-US" u="sng" dirty="0" smtClean="0"/>
              <a:t>outlawed slavery </a:t>
            </a:r>
            <a:r>
              <a:rPr lang="en-US" dirty="0" smtClean="0"/>
              <a:t>in its colonies and the West Indies sugar industry collapses</a:t>
            </a:r>
          </a:p>
          <a:p>
            <a:pPr lvl="1"/>
            <a:r>
              <a:rPr lang="en-US" dirty="0" smtClean="0"/>
              <a:t>1840 – flourishing sugar-beet industry in Northern Europe</a:t>
            </a:r>
          </a:p>
          <a:p>
            <a:pPr lvl="2"/>
            <a:r>
              <a:rPr lang="en-US" dirty="0" smtClean="0"/>
              <a:t>Andreas </a:t>
            </a:r>
            <a:r>
              <a:rPr lang="en-US" dirty="0" err="1" smtClean="0"/>
              <a:t>Marggraf</a:t>
            </a:r>
            <a:r>
              <a:rPr lang="en-US" dirty="0" smtClean="0"/>
              <a:t> develops a method for extracting sugar from white beets (</a:t>
            </a:r>
            <a:r>
              <a:rPr lang="en-US" u="sng" dirty="0" smtClean="0"/>
              <a:t>sugar beets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Today, </a:t>
            </a:r>
            <a:r>
              <a:rPr lang="en-US" u="sng" dirty="0" smtClean="0"/>
              <a:t>30% </a:t>
            </a:r>
            <a:r>
              <a:rPr lang="en-US" dirty="0" smtClean="0"/>
              <a:t>of the sugar comes from sugar beets and </a:t>
            </a:r>
            <a:r>
              <a:rPr lang="en-US" u="sng" dirty="0" smtClean="0"/>
              <a:t>65%</a:t>
            </a:r>
            <a:r>
              <a:rPr lang="en-US" dirty="0" smtClean="0"/>
              <a:t> come from sugar cane</a:t>
            </a:r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Sugar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Sugar cane is very </a:t>
            </a:r>
            <a:r>
              <a:rPr lang="en-US" u="sng" dirty="0" smtClean="0"/>
              <a:t>perishable</a:t>
            </a:r>
            <a:r>
              <a:rPr lang="en-US" dirty="0" smtClean="0"/>
              <a:t> and must be processed immediately after harvest so it is produced in two stages:</a:t>
            </a:r>
          </a:p>
          <a:p>
            <a:pPr lvl="1"/>
            <a:r>
              <a:rPr lang="en-US" dirty="0" smtClean="0"/>
              <a:t>First, it is </a:t>
            </a:r>
            <a:r>
              <a:rPr lang="en-US" u="sng" dirty="0" smtClean="0"/>
              <a:t>boiled</a:t>
            </a:r>
            <a:r>
              <a:rPr lang="en-US" dirty="0" smtClean="0"/>
              <a:t>, </a:t>
            </a:r>
            <a:r>
              <a:rPr lang="en-US" u="sng" dirty="0" smtClean="0"/>
              <a:t>crushed</a:t>
            </a:r>
            <a:r>
              <a:rPr lang="en-US" dirty="0" smtClean="0"/>
              <a:t> and </a:t>
            </a:r>
            <a:r>
              <a:rPr lang="en-US" u="sng" dirty="0" smtClean="0"/>
              <a:t>crystallized</a:t>
            </a:r>
            <a:r>
              <a:rPr lang="en-US" dirty="0" smtClean="0"/>
              <a:t> into unrefined raw sugar near the cane plantation</a:t>
            </a:r>
          </a:p>
          <a:p>
            <a:pPr lvl="1"/>
            <a:r>
              <a:rPr lang="en-US" dirty="0" smtClean="0"/>
              <a:t>Second, it is </a:t>
            </a:r>
            <a:r>
              <a:rPr lang="en-US" u="sng" dirty="0" smtClean="0"/>
              <a:t>shipped</a:t>
            </a:r>
            <a:r>
              <a:rPr lang="en-US" dirty="0" smtClean="0"/>
              <a:t> to factories for refining </a:t>
            </a:r>
            <a:endParaRPr lang="en-US" dirty="0"/>
          </a:p>
        </p:txBody>
      </p:sp>
      <p:pic>
        <p:nvPicPr>
          <p:cNvPr id="2050" name="Picture 2" descr="http://media-cdn.tripadvisor.com/media/photo-s/01/02/9c/59/sugar-cane-plantation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85800"/>
            <a:ext cx="3759200" cy="54569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Raw Sugar</a:t>
            </a:r>
          </a:p>
          <a:p>
            <a:pPr lvl="1"/>
            <a:r>
              <a:rPr lang="en-US" u="sng" dirty="0" smtClean="0"/>
              <a:t>Milling</a:t>
            </a:r>
          </a:p>
          <a:p>
            <a:pPr lvl="2"/>
            <a:r>
              <a:rPr lang="en-US" dirty="0" smtClean="0"/>
              <a:t>the beet or cane is washed, shredded and rolled to extract juice</a:t>
            </a:r>
          </a:p>
          <a:p>
            <a:pPr lvl="1"/>
            <a:r>
              <a:rPr lang="en-US" u="sng" dirty="0" smtClean="0"/>
              <a:t>Clarification</a:t>
            </a:r>
          </a:p>
          <a:p>
            <a:pPr lvl="2"/>
            <a:r>
              <a:rPr lang="en-US" dirty="0" smtClean="0"/>
              <a:t>The juice is mixed with calcium hydroxide to raise its pH to 7</a:t>
            </a:r>
          </a:p>
          <a:p>
            <a:pPr lvl="3"/>
            <a:r>
              <a:rPr lang="en-US" dirty="0" smtClean="0"/>
              <a:t>This keeps acid in the juice from breaking the sucrose into glucose and fructose molecules</a:t>
            </a:r>
          </a:p>
          <a:p>
            <a:pPr lvl="2"/>
            <a:r>
              <a:rPr lang="en-US" dirty="0" smtClean="0"/>
              <a:t>It is heated gently to coagulate the proteins, which are removed</a:t>
            </a:r>
          </a:p>
          <a:p>
            <a:pPr lvl="1"/>
            <a:r>
              <a:rPr lang="en-US" u="sng" dirty="0" smtClean="0"/>
              <a:t>Concentration</a:t>
            </a:r>
          </a:p>
          <a:p>
            <a:pPr lvl="2"/>
            <a:r>
              <a:rPr lang="en-US" dirty="0" smtClean="0"/>
              <a:t>The clarified juice is heated gently in shallow pans until the sucrose concentration in the syrup is around 60%</a:t>
            </a:r>
          </a:p>
          <a:p>
            <a:pPr lvl="2"/>
            <a:r>
              <a:rPr lang="en-US" dirty="0" smtClean="0"/>
              <a:t>It is placed in a vacuum chamber to remove 10% more water</a:t>
            </a:r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Raw Sugar</a:t>
            </a:r>
          </a:p>
          <a:p>
            <a:pPr lvl="1"/>
            <a:r>
              <a:rPr lang="en-US" u="sng" dirty="0" smtClean="0"/>
              <a:t>Crystallization</a:t>
            </a:r>
          </a:p>
          <a:p>
            <a:pPr lvl="2"/>
            <a:r>
              <a:rPr lang="en-US" dirty="0" smtClean="0"/>
              <a:t>The syrup is seeded with sugar crystals and cooled, causing the sucrose in the syrup to form coarse golden hued crystals coated with thick brown syrup</a:t>
            </a:r>
          </a:p>
          <a:p>
            <a:pPr lvl="1"/>
            <a:r>
              <a:rPr lang="en-US" u="sng" dirty="0" smtClean="0"/>
              <a:t>Centrifuging</a:t>
            </a:r>
          </a:p>
          <a:p>
            <a:pPr lvl="2"/>
            <a:r>
              <a:rPr lang="en-US" dirty="0" smtClean="0"/>
              <a:t>A centrifuge draws the molasses off the crystals to produce </a:t>
            </a:r>
            <a:r>
              <a:rPr lang="en-US" u="sng" dirty="0" smtClean="0"/>
              <a:t>“first” molasses </a:t>
            </a:r>
            <a:r>
              <a:rPr lang="en-US" dirty="0" smtClean="0"/>
              <a:t>and </a:t>
            </a:r>
            <a:r>
              <a:rPr lang="en-US" u="sng" dirty="0" smtClean="0"/>
              <a:t>raw sugar</a:t>
            </a:r>
          </a:p>
          <a:p>
            <a:pPr lvl="3"/>
            <a:r>
              <a:rPr lang="en-US" dirty="0" smtClean="0"/>
              <a:t>The molasses is mixed with a saturated syrup and crystallized again to produce a “second” molasses</a:t>
            </a:r>
          </a:p>
          <a:p>
            <a:pPr lvl="3"/>
            <a:r>
              <a:rPr lang="en-US" dirty="0" smtClean="0"/>
              <a:t>A third crystallization can produce a harsh flavored, tarry blackstrap molasses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Refined Sugar</a:t>
            </a:r>
          </a:p>
          <a:p>
            <a:pPr lvl="1"/>
            <a:r>
              <a:rPr lang="en-US" u="sng" dirty="0" err="1" smtClean="0"/>
              <a:t>Affination</a:t>
            </a:r>
            <a:endParaRPr lang="en-US" u="sng" dirty="0" smtClean="0"/>
          </a:p>
          <a:p>
            <a:pPr lvl="2"/>
            <a:r>
              <a:rPr lang="en-US" dirty="0" smtClean="0"/>
              <a:t>Raw sugar is mixed with sugar syrup and centrifuged to remove any lingering bits of molasses </a:t>
            </a:r>
          </a:p>
          <a:p>
            <a:pPr lvl="1"/>
            <a:r>
              <a:rPr lang="en-US" u="sng" dirty="0" smtClean="0"/>
              <a:t>Clarification</a:t>
            </a:r>
          </a:p>
          <a:p>
            <a:pPr lvl="2"/>
            <a:r>
              <a:rPr lang="en-US" dirty="0" smtClean="0"/>
              <a:t>The cleaned sugar is heated with water into a supersaturated solution and then mixed with calcium hydroxide and carbon dioxide to absorb impurities in the sugar</a:t>
            </a:r>
          </a:p>
          <a:p>
            <a:pPr lvl="1"/>
            <a:r>
              <a:rPr lang="en-US" u="sng" dirty="0" smtClean="0"/>
              <a:t>Decolorization</a:t>
            </a:r>
          </a:p>
          <a:p>
            <a:pPr lvl="2"/>
            <a:r>
              <a:rPr lang="en-US" dirty="0" smtClean="0"/>
              <a:t>The clarified syrup is filtered through activated charcoal to remove any lingering color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Refined Sugar</a:t>
            </a:r>
          </a:p>
          <a:p>
            <a:pPr lvl="1"/>
            <a:r>
              <a:rPr lang="en-US" u="sng" dirty="0" smtClean="0"/>
              <a:t>Crystallization</a:t>
            </a:r>
          </a:p>
          <a:p>
            <a:pPr lvl="2"/>
            <a:r>
              <a:rPr lang="en-US" dirty="0" smtClean="0"/>
              <a:t>The purified syrup is heated to supersaturation, and then recrystallized and vacuum evaporated to produce white sugar</a:t>
            </a:r>
          </a:p>
          <a:p>
            <a:pPr lvl="1"/>
            <a:r>
              <a:rPr lang="en-US" u="sng" dirty="0" smtClean="0"/>
              <a:t>Drying</a:t>
            </a:r>
          </a:p>
          <a:p>
            <a:pPr lvl="2"/>
            <a:r>
              <a:rPr lang="en-US" dirty="0" smtClean="0"/>
              <a:t>The refined sugar crystals are air-dried to produce granulated sugar that won’t clump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143</TotalTime>
  <Words>1123</Words>
  <Application>Microsoft Office PowerPoint</Application>
  <PresentationFormat>On-screen Show (4:3)</PresentationFormat>
  <Paragraphs>134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Oriel</vt:lpstr>
      <vt:lpstr>Sugar</vt:lpstr>
      <vt:lpstr>What It Is</vt:lpstr>
      <vt:lpstr>History</vt:lpstr>
      <vt:lpstr>History</vt:lpstr>
      <vt:lpstr>Sugar Processing</vt:lpstr>
      <vt:lpstr>Refinement</vt:lpstr>
      <vt:lpstr>Refinement</vt:lpstr>
      <vt:lpstr>Refinement</vt:lpstr>
      <vt:lpstr>Refinement</vt:lpstr>
      <vt:lpstr>Forms</vt:lpstr>
      <vt:lpstr>Rock Sugar</vt:lpstr>
      <vt:lpstr>Crystal Sugar</vt:lpstr>
      <vt:lpstr>Sanding Sugar</vt:lpstr>
      <vt:lpstr>Preserving Sugar</vt:lpstr>
      <vt:lpstr>Granulated Sugar</vt:lpstr>
      <vt:lpstr>Colored and Flavored Sugar</vt:lpstr>
      <vt:lpstr>Superfine Sugar</vt:lpstr>
      <vt:lpstr>Confectioner Sugar</vt:lpstr>
      <vt:lpstr>Brown Sugars</vt:lpstr>
      <vt:lpstr>Demerara Sugar</vt:lpstr>
      <vt:lpstr>Muscovado Sugar</vt:lpstr>
      <vt:lpstr>Sucanat</vt:lpstr>
      <vt:lpstr>Turbinado Sugar</vt:lpstr>
      <vt:lpstr>Brown Sugar</vt:lpstr>
      <vt:lpstr>Refined Sugar from other Plants</vt:lpstr>
      <vt:lpstr>What It Does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Sugar</dc:title>
  <dc:creator>killeys</dc:creator>
  <cp:lastModifiedBy>id20161</cp:lastModifiedBy>
  <cp:revision>17</cp:revision>
  <dcterms:created xsi:type="dcterms:W3CDTF">2009-10-27T19:22:12Z</dcterms:created>
  <dcterms:modified xsi:type="dcterms:W3CDTF">2011-04-27T19:30:42Z</dcterms:modified>
</cp:coreProperties>
</file>