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604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144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62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227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B509C72-7754-43B5-A513-AF906E6E174D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D3CA735-594F-4B72-9E64-108C8E73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70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uces">
            <a:extLst>
              <a:ext uri="{FF2B5EF4-FFF2-40B4-BE49-F238E27FC236}">
                <a16:creationId xmlns:a16="http://schemas.microsoft.com/office/drawing/2014/main" id="{1784D4EC-504B-42AD-8A8D-0FC705DE9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r="7819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511" y="1200152"/>
            <a:ext cx="5172879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Sauces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French Sauces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Bechamél</a:t>
            </a:r>
            <a:endParaRPr lang="en-US" sz="2800" dirty="0"/>
          </a:p>
          <a:p>
            <a:pPr lvl="1"/>
            <a:r>
              <a:rPr lang="en-US" sz="2800" dirty="0"/>
              <a:t>Liquid – milk</a:t>
            </a:r>
          </a:p>
          <a:p>
            <a:pPr lvl="1"/>
            <a:r>
              <a:rPr lang="en-US" sz="2800" dirty="0"/>
              <a:t>Thickener – white roux</a:t>
            </a:r>
          </a:p>
          <a:p>
            <a:pPr lvl="1"/>
            <a:r>
              <a:rPr lang="en-US" sz="2800" dirty="0"/>
              <a:t>Flavoring – carrot, celery, onion, spices</a:t>
            </a:r>
          </a:p>
          <a:p>
            <a:r>
              <a:rPr lang="en-US" sz="2800" dirty="0"/>
              <a:t>Hollandaise/Mayonnaise</a:t>
            </a:r>
          </a:p>
          <a:p>
            <a:pPr lvl="1"/>
            <a:r>
              <a:rPr lang="en-US" sz="2800" dirty="0"/>
              <a:t>Liquid – lemon juice or vinegar</a:t>
            </a:r>
          </a:p>
          <a:p>
            <a:pPr lvl="1"/>
            <a:r>
              <a:rPr lang="en-US" sz="2800" dirty="0"/>
              <a:t>Thickener – butter/oil emulsified with egg yolk</a:t>
            </a:r>
          </a:p>
          <a:p>
            <a:pPr lvl="1"/>
            <a:r>
              <a:rPr lang="en-US" sz="2800" dirty="0"/>
              <a:t>Flavoring – lemon, vinegar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French Sauces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05000"/>
            <a:ext cx="72009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Tomato</a:t>
            </a:r>
          </a:p>
          <a:p>
            <a:pPr lvl="1"/>
            <a:r>
              <a:rPr lang="en-US" sz="2800" dirty="0"/>
              <a:t>Liquid – tomatoes and stock</a:t>
            </a:r>
          </a:p>
          <a:p>
            <a:pPr lvl="1"/>
            <a:r>
              <a:rPr lang="en-US" sz="2800" dirty="0"/>
              <a:t>Thickener – tomato purée</a:t>
            </a:r>
          </a:p>
          <a:p>
            <a:pPr lvl="1"/>
            <a:r>
              <a:rPr lang="en-US" sz="2800" dirty="0"/>
              <a:t>Flavoring – carrot, celery, onion, herbs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100" name="Picture 4" descr="Image result for mother sauces">
            <a:extLst>
              <a:ext uri="{FF2B5EF4-FFF2-40B4-BE49-F238E27FC236}">
                <a16:creationId xmlns:a16="http://schemas.microsoft.com/office/drawing/2014/main" id="{5152B9C2-B915-4984-A2DB-A6782706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5086"/>
            <a:ext cx="7810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Sauces and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Chinese</a:t>
            </a:r>
          </a:p>
          <a:p>
            <a:pPr lvl="1"/>
            <a:r>
              <a:rPr lang="en-US" sz="2400" dirty="0"/>
              <a:t>Cooking liquids through </a:t>
            </a:r>
            <a:r>
              <a:rPr lang="en-US" sz="2400" u="sng" dirty="0"/>
              <a:t>braising</a:t>
            </a:r>
            <a:r>
              <a:rPr lang="en-US" sz="2400" dirty="0"/>
              <a:t> or </a:t>
            </a:r>
            <a:r>
              <a:rPr lang="en-US" sz="2400" u="sng" dirty="0"/>
              <a:t>stir-frying</a:t>
            </a:r>
            <a:r>
              <a:rPr lang="en-US" sz="2400" dirty="0"/>
              <a:t>, then seasoned and thickened with condiments like soy sauce, </a:t>
            </a:r>
            <a:r>
              <a:rPr lang="en-US" sz="2400" dirty="0" err="1"/>
              <a:t>hoisin</a:t>
            </a:r>
            <a:r>
              <a:rPr lang="en-US" sz="2400" dirty="0"/>
              <a:t> sauce, black bean sauce, and oyster sauce</a:t>
            </a:r>
          </a:p>
          <a:p>
            <a:r>
              <a:rPr lang="en-US" sz="2400" dirty="0"/>
              <a:t>Latin American</a:t>
            </a:r>
          </a:p>
          <a:p>
            <a:pPr lvl="1"/>
            <a:r>
              <a:rPr lang="en-US" sz="2400" dirty="0"/>
              <a:t>Elaborate </a:t>
            </a:r>
            <a:r>
              <a:rPr lang="en-US" sz="2400" u="sng" dirty="0"/>
              <a:t>stews</a:t>
            </a:r>
            <a:r>
              <a:rPr lang="en-US" sz="2400" dirty="0"/>
              <a:t> of </a:t>
            </a:r>
            <a:r>
              <a:rPr lang="en-US" sz="2400" dirty="0" err="1"/>
              <a:t>chiles</a:t>
            </a:r>
            <a:r>
              <a:rPr lang="en-US" sz="2400" dirty="0"/>
              <a:t> that are thickened with ground nuts and fruits (moles</a:t>
            </a:r>
          </a:p>
          <a:p>
            <a:pPr lvl="1"/>
            <a:r>
              <a:rPr lang="en-US" sz="2400" dirty="0"/>
              <a:t>Quick </a:t>
            </a:r>
            <a:r>
              <a:rPr lang="en-US" sz="2400" u="sng" dirty="0"/>
              <a:t>raw salsas</a:t>
            </a:r>
            <a:r>
              <a:rPr lang="en-US" sz="2400" dirty="0"/>
              <a:t> of chopped vegetables and fruits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Sauces and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Indian</a:t>
            </a:r>
          </a:p>
          <a:p>
            <a:pPr lvl="1"/>
            <a:r>
              <a:rPr lang="en-US" sz="2800" dirty="0"/>
              <a:t>Long-simmered </a:t>
            </a:r>
            <a:r>
              <a:rPr lang="en-US" sz="2800" u="sng" dirty="0"/>
              <a:t>curries</a:t>
            </a:r>
          </a:p>
          <a:p>
            <a:pPr lvl="1"/>
            <a:r>
              <a:rPr lang="en-US" sz="2800" dirty="0"/>
              <a:t>Quickly prepared </a:t>
            </a:r>
            <a:r>
              <a:rPr lang="en-US" sz="2800" u="sng" dirty="0"/>
              <a:t>raw salads </a:t>
            </a:r>
            <a:r>
              <a:rPr lang="en-US" sz="2800" dirty="0"/>
              <a:t>and </a:t>
            </a:r>
            <a:r>
              <a:rPr lang="en-US" sz="2800" u="sng" dirty="0"/>
              <a:t>yogurt</a:t>
            </a:r>
            <a:r>
              <a:rPr lang="en-US" sz="2800" dirty="0"/>
              <a:t> sauces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n-US" dirty="0"/>
              <a:t>Italian Sauces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05063" cy="4800600"/>
          </a:xfrm>
        </p:spPr>
        <p:txBody>
          <a:bodyPr>
            <a:normAutofit/>
          </a:bodyPr>
          <a:lstStyle/>
          <a:p>
            <a:r>
              <a:rPr lang="en-US" sz="1800" u="sng" dirty="0"/>
              <a:t>Pulpy sauces </a:t>
            </a:r>
            <a:r>
              <a:rPr lang="en-US" sz="1800" dirty="0"/>
              <a:t>made mostly from tomatoes</a:t>
            </a:r>
          </a:p>
          <a:p>
            <a:r>
              <a:rPr lang="en-US" sz="1800" u="sng" dirty="0"/>
              <a:t>Pan sauces </a:t>
            </a:r>
            <a:r>
              <a:rPr lang="en-US" sz="1800" dirty="0"/>
              <a:t>made from the drippings that glaze the surface of a pan after sautéing or roasting</a:t>
            </a:r>
          </a:p>
          <a:p>
            <a:r>
              <a:rPr lang="en-US" sz="1800" dirty="0"/>
              <a:t>Two types of Italian tomato sauces:</a:t>
            </a:r>
          </a:p>
          <a:p>
            <a:pPr lvl="1"/>
            <a:r>
              <a:rPr lang="en-US" sz="1800" dirty="0"/>
              <a:t>All </a:t>
            </a:r>
            <a:r>
              <a:rPr lang="en-US" sz="1800" u="sng" dirty="0"/>
              <a:t>vegetable</a:t>
            </a:r>
            <a:r>
              <a:rPr lang="en-US" sz="1800" dirty="0"/>
              <a:t> – usually a combination of onions , tomatoes and garlic, seasoned and simmered just until the vegetables are soft</a:t>
            </a:r>
          </a:p>
          <a:p>
            <a:pPr lvl="1"/>
            <a:r>
              <a:rPr lang="en-US" sz="1800" dirty="0"/>
              <a:t>Vegetables and </a:t>
            </a:r>
            <a:r>
              <a:rPr lang="en-US" sz="1800" u="sng" dirty="0"/>
              <a:t>Meat</a:t>
            </a:r>
            <a:r>
              <a:rPr lang="en-US" sz="1800" dirty="0"/>
              <a:t> – cooked for hours with a </a:t>
            </a:r>
            <a:r>
              <a:rPr lang="en-US" sz="1800" u="sng" dirty="0" err="1"/>
              <a:t>soffritto</a:t>
            </a:r>
            <a:r>
              <a:rPr lang="en-US" sz="1800" dirty="0"/>
              <a:t> (diced carrots, celery, onions) until the meat and veggies collapse into one another – known as a </a:t>
            </a:r>
            <a:r>
              <a:rPr lang="en-US" sz="1800" u="sng" dirty="0" err="1"/>
              <a:t>ragù</a:t>
            </a:r>
            <a:endParaRPr lang="en-US" sz="1800" u="sng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Image result for ragu">
            <a:extLst>
              <a:ext uri="{FF2B5EF4-FFF2-40B4-BE49-F238E27FC236}">
                <a16:creationId xmlns:a16="http://schemas.microsoft.com/office/drawing/2014/main" id="{0C168E0C-D5A3-41C8-9F4A-85439CAFD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r="44106"/>
          <a:stretch/>
        </p:blipFill>
        <p:spPr bwMode="auto">
          <a:xfrm>
            <a:off x="5709195" y="10"/>
            <a:ext cx="34348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en-US" dirty="0"/>
              <a:t>Italian Sauces</a:t>
            </a:r>
          </a:p>
        </p:txBody>
      </p:sp>
      <p:pic>
        <p:nvPicPr>
          <p:cNvPr id="6146" name="Picture 2" descr="Image result for pan sauce">
            <a:extLst>
              <a:ext uri="{FF2B5EF4-FFF2-40B4-BE49-F238E27FC236}">
                <a16:creationId xmlns:a16="http://schemas.microsoft.com/office/drawing/2014/main" id="{6D7AC8C2-CD23-47A3-97B4-0C3F8FFD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5" r="25623"/>
          <a:stretch/>
        </p:blipFill>
        <p:spPr bwMode="auto">
          <a:xfrm>
            <a:off x="20" y="10"/>
            <a:ext cx="32801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>
            <a:normAutofit/>
          </a:bodyPr>
          <a:lstStyle/>
          <a:p>
            <a:r>
              <a:rPr lang="en-US" sz="2400" dirty="0"/>
              <a:t>Italian pan sauces can be made only in conjunction with the preparation of the </a:t>
            </a:r>
            <a:r>
              <a:rPr lang="en-US" sz="2400" u="sng" dirty="0"/>
              <a:t>meat</a:t>
            </a:r>
            <a:r>
              <a:rPr lang="en-US" sz="2400" dirty="0"/>
              <a:t> or </a:t>
            </a:r>
            <a:r>
              <a:rPr lang="en-US" sz="2400" u="sng" dirty="0"/>
              <a:t>fish</a:t>
            </a:r>
            <a:r>
              <a:rPr lang="en-US" sz="2400" dirty="0"/>
              <a:t> they accompany</a:t>
            </a:r>
          </a:p>
          <a:p>
            <a:r>
              <a:rPr lang="en-US" sz="2400" dirty="0"/>
              <a:t>Made by </a:t>
            </a:r>
            <a:r>
              <a:rPr lang="en-US" sz="2400" u="sng" dirty="0"/>
              <a:t>dissolving</a:t>
            </a:r>
            <a:r>
              <a:rPr lang="en-US" sz="2400" dirty="0"/>
              <a:t> the pan drippings with wine, stock, or fruit juice and reducing the liquid – they must be served right away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n-US" dirty="0"/>
              <a:t>Roux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An equal mixture of flour and melted fat</a:t>
            </a:r>
          </a:p>
          <a:p>
            <a:r>
              <a:rPr lang="en-US" sz="2800" dirty="0"/>
              <a:t>Before the 17</a:t>
            </a:r>
            <a:r>
              <a:rPr lang="en-US" sz="2800" baseline="30000" dirty="0"/>
              <a:t>th</a:t>
            </a:r>
            <a:r>
              <a:rPr lang="en-US" sz="2800" dirty="0"/>
              <a:t> century, sauces were thickened with proteins, such as blood or egg yolks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Image result for roux">
            <a:extLst>
              <a:ext uri="{FF2B5EF4-FFF2-40B4-BE49-F238E27FC236}">
                <a16:creationId xmlns:a16="http://schemas.microsoft.com/office/drawing/2014/main" id="{E592C90E-F2D7-45A3-83FD-3BE36098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0" r="21600"/>
          <a:stretch/>
        </p:blipFill>
        <p:spPr bwMode="auto">
          <a:xfrm>
            <a:off x="5709195" y="10"/>
            <a:ext cx="34348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Roux –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8105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Flour is a mixture of starch and protein.  When it is stirred directly into hot broth, its surface starch takes in water on contact, expands, and traps bits of dry flour in a casing of </a:t>
            </a:r>
            <a:r>
              <a:rPr lang="en-US" sz="2400" dirty="0" err="1"/>
              <a:t>gelitinized</a:t>
            </a:r>
            <a:r>
              <a:rPr lang="en-US" sz="2400" dirty="0"/>
              <a:t> starch – in other words, it forms a lump</a:t>
            </a:r>
          </a:p>
          <a:p>
            <a:r>
              <a:rPr lang="en-US" sz="2400" dirty="0"/>
              <a:t>Combine the flour with fat before it contacts the liquid, </a:t>
            </a:r>
            <a:r>
              <a:rPr lang="en-US" sz="2400" dirty="0" err="1"/>
              <a:t>seperates</a:t>
            </a:r>
            <a:r>
              <a:rPr lang="en-US" sz="2400" dirty="0"/>
              <a:t> the flour particles from each other, so when added to water the flour particles absorb the liquid individually and can’t stick together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Roux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28800"/>
            <a:ext cx="76581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Roux is started by melting fat over heat no higher than medium, because the fine grains of flour scorch easily.</a:t>
            </a:r>
          </a:p>
          <a:p>
            <a:r>
              <a:rPr lang="en-US" sz="2800" dirty="0"/>
              <a:t>The flour is stirred in to combine the fat, then cooked to varying degrees: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White Roux </a:t>
            </a:r>
            <a:r>
              <a:rPr lang="en-US" sz="2800" dirty="0"/>
              <a:t>– (for </a:t>
            </a:r>
            <a:r>
              <a:rPr lang="en-US" sz="2800" dirty="0" err="1"/>
              <a:t>bechamèl</a:t>
            </a:r>
            <a:r>
              <a:rPr lang="en-US" sz="2800" dirty="0"/>
              <a:t>) cooked for about 3 minutes, just until it no longer smells of uncooked flour and before the flour colors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00900" cy="728810"/>
          </a:xfrm>
        </p:spPr>
        <p:txBody>
          <a:bodyPr>
            <a:normAutofit/>
          </a:bodyPr>
          <a:lstStyle/>
          <a:p>
            <a:r>
              <a:rPr lang="en-US" sz="4000" dirty="0"/>
              <a:t>Classifications of Roux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867070"/>
            <a:ext cx="7200900" cy="3581400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Blonde Roux – </a:t>
            </a:r>
            <a:r>
              <a:rPr lang="en-US" sz="2800" dirty="0"/>
              <a:t>(for </a:t>
            </a:r>
            <a:r>
              <a:rPr lang="en-US" sz="2800" dirty="0" err="1"/>
              <a:t>velouté</a:t>
            </a:r>
            <a:r>
              <a:rPr lang="en-US" sz="2800" dirty="0"/>
              <a:t>) cooks for 4-6 minutes , until it starts to smell like toasted nuts and turns golden to tan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Brown Roux – </a:t>
            </a:r>
            <a:r>
              <a:rPr lang="en-US" sz="2800" dirty="0"/>
              <a:t>(for </a:t>
            </a:r>
            <a:r>
              <a:rPr lang="en-US" sz="2800" dirty="0" err="1"/>
              <a:t>espagnole</a:t>
            </a:r>
            <a:r>
              <a:rPr lang="en-US" sz="2800" dirty="0"/>
              <a:t>) cools for 7-15 minutes, until it smells like toast and browns.  Be careful not to splash; brown roux is very hot!</a:t>
            </a:r>
          </a:p>
        </p:txBody>
      </p:sp>
      <p:pic>
        <p:nvPicPr>
          <p:cNvPr id="8194" name="Picture 2" descr="Image result for roux">
            <a:extLst>
              <a:ext uri="{FF2B5EF4-FFF2-40B4-BE49-F238E27FC236}">
                <a16:creationId xmlns:a16="http://schemas.microsoft.com/office/drawing/2014/main" id="{96AE08AA-47E9-4594-A98A-E8551D165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 b="16597"/>
          <a:stretch/>
        </p:blipFill>
        <p:spPr bwMode="auto">
          <a:xfrm>
            <a:off x="1533525" y="3962400"/>
            <a:ext cx="60769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00900" cy="1485900"/>
          </a:xfrm>
        </p:spPr>
        <p:txBody>
          <a:bodyPr/>
          <a:lstStyle/>
          <a:p>
            <a:r>
              <a:rPr lang="en-US" dirty="0"/>
              <a:t>What It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143000"/>
            <a:ext cx="77343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Confronted with a hunk of food that’s been simply sautéed, roasted, or poached, most serious cooks want more:  a flavorful nudge, a textural counterpoint, a sauce to turn what is basically nutritious into something delicious</a:t>
            </a:r>
          </a:p>
        </p:txBody>
      </p:sp>
      <p:pic>
        <p:nvPicPr>
          <p:cNvPr id="2050" name="Picture 2" descr="Image result for sauces">
            <a:extLst>
              <a:ext uri="{FF2B5EF4-FFF2-40B4-BE49-F238E27FC236}">
                <a16:creationId xmlns:a16="http://schemas.microsoft.com/office/drawing/2014/main" id="{F2B9585D-EDB4-40AF-9825-F5732749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53740"/>
            <a:ext cx="6553200" cy="36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Beef gravy is akin to </a:t>
            </a:r>
            <a:r>
              <a:rPr lang="en-US" sz="2800" dirty="0" err="1"/>
              <a:t>espagnole</a:t>
            </a:r>
            <a:r>
              <a:rPr lang="en-US" sz="2800" dirty="0"/>
              <a:t> sauce, and chicken gravy is similar to </a:t>
            </a:r>
            <a:r>
              <a:rPr lang="en-US" sz="2800" dirty="0" err="1"/>
              <a:t>velouté</a:t>
            </a:r>
            <a:endParaRPr lang="en-US" sz="2800" dirty="0"/>
          </a:p>
          <a:p>
            <a:r>
              <a:rPr lang="en-US" sz="2800" dirty="0"/>
              <a:t>The main difference is that </a:t>
            </a:r>
            <a:r>
              <a:rPr lang="en-US" sz="2800" u="sng" dirty="0"/>
              <a:t>gravies</a:t>
            </a:r>
            <a:r>
              <a:rPr lang="en-US" sz="2800" dirty="0"/>
              <a:t> are made directly from the </a:t>
            </a:r>
            <a:r>
              <a:rPr lang="en-US" sz="2800" u="sng" dirty="0"/>
              <a:t>drippings of a roast</a:t>
            </a:r>
            <a:r>
              <a:rPr lang="en-US" sz="2800" dirty="0"/>
              <a:t> whereas the mother sauces are made </a:t>
            </a:r>
            <a:r>
              <a:rPr lang="en-US" sz="2800" u="sng" dirty="0"/>
              <a:t>independently </a:t>
            </a:r>
            <a:r>
              <a:rPr lang="en-US" sz="2800" dirty="0"/>
              <a:t>of the food</a:t>
            </a:r>
          </a:p>
          <a:p>
            <a:r>
              <a:rPr lang="en-US" sz="2800" dirty="0"/>
              <a:t>To make gravy</a:t>
            </a:r>
          </a:p>
          <a:p>
            <a:pPr lvl="1"/>
            <a:r>
              <a:rPr lang="en-US" sz="2800" dirty="0"/>
              <a:t>Flour is mixed into the drippings, and then water, milk, or stocks are stirred in until the sauce is thickened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1" y="685800"/>
            <a:ext cx="7870143" cy="1485900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21" y="1600200"/>
            <a:ext cx="4041978" cy="4648200"/>
          </a:xfrm>
        </p:spPr>
        <p:txBody>
          <a:bodyPr>
            <a:normAutofit/>
          </a:bodyPr>
          <a:lstStyle/>
          <a:p>
            <a:r>
              <a:rPr lang="en-US" sz="1800" dirty="0"/>
              <a:t>The flavor of the sauce develops from an interplay of </a:t>
            </a:r>
            <a:r>
              <a:rPr lang="en-US" sz="1800" u="sng" dirty="0"/>
              <a:t>liquid</a:t>
            </a:r>
            <a:r>
              <a:rPr lang="en-US" sz="1800" dirty="0"/>
              <a:t>, </a:t>
            </a:r>
            <a:r>
              <a:rPr lang="en-US" sz="1800" u="sng" dirty="0"/>
              <a:t>seasoning</a:t>
            </a:r>
            <a:r>
              <a:rPr lang="en-US" sz="1800" dirty="0"/>
              <a:t>, and </a:t>
            </a:r>
            <a:r>
              <a:rPr lang="en-US" sz="1800" u="sng" dirty="0"/>
              <a:t>thickener</a:t>
            </a:r>
          </a:p>
          <a:p>
            <a:r>
              <a:rPr lang="en-US" sz="1800" dirty="0"/>
              <a:t>Seasonings need to be assertive</a:t>
            </a:r>
          </a:p>
          <a:p>
            <a:pPr lvl="1"/>
            <a:r>
              <a:rPr lang="en-US" sz="1800" dirty="0"/>
              <a:t>Stocks and broths for sauce making need to be </a:t>
            </a:r>
            <a:r>
              <a:rPr lang="en-US" sz="1800" u="sng" dirty="0"/>
              <a:t>full flavored</a:t>
            </a:r>
          </a:p>
          <a:p>
            <a:pPr lvl="2"/>
            <a:r>
              <a:rPr lang="en-US" dirty="0"/>
              <a:t>If they are not, </a:t>
            </a:r>
            <a:r>
              <a:rPr lang="en-US" u="sng" dirty="0"/>
              <a:t>reduce</a:t>
            </a:r>
            <a:r>
              <a:rPr lang="en-US" dirty="0"/>
              <a:t> them to concentrate their flavorful parts</a:t>
            </a:r>
          </a:p>
          <a:p>
            <a:pPr lvl="1"/>
            <a:r>
              <a:rPr lang="en-US" sz="1800" dirty="0"/>
              <a:t>To ensure full flavored meat sauces, use demi-glace (brown stock reduced to 1/3 volume)</a:t>
            </a:r>
          </a:p>
        </p:txBody>
      </p:sp>
      <p:pic>
        <p:nvPicPr>
          <p:cNvPr id="9218" name="Picture 2" descr="Image result for gravy">
            <a:extLst>
              <a:ext uri="{FF2B5EF4-FFF2-40B4-BE49-F238E27FC236}">
                <a16:creationId xmlns:a16="http://schemas.microsoft.com/office/drawing/2014/main" id="{1AD3B29D-511F-43F4-B764-28FFE1D2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30" y="2843587"/>
            <a:ext cx="3829084" cy="25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419" y="255405"/>
            <a:ext cx="4544782" cy="868081"/>
          </a:xfrm>
        </p:spPr>
        <p:txBody>
          <a:bodyPr anchor="ctr">
            <a:normAutofit/>
          </a:bodyPr>
          <a:lstStyle/>
          <a:p>
            <a:r>
              <a:rPr lang="en-US" dirty="0"/>
              <a:t>How It Works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78417" y="-370056"/>
            <a:ext cx="1756584" cy="3306366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285591" y="2733391"/>
            <a:ext cx="1755930" cy="3306366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3486"/>
            <a:ext cx="7229901" cy="382951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Thickeners, especially starchy thickeners, </a:t>
            </a:r>
            <a:r>
              <a:rPr lang="en-US" sz="2400" u="sng" dirty="0"/>
              <a:t>diminish flavor</a:t>
            </a:r>
          </a:p>
          <a:p>
            <a:pPr lvl="1"/>
            <a:r>
              <a:rPr lang="en-US" sz="2400" dirty="0"/>
              <a:t>Completely watery sauces taste bland because they lack the viscosity to stay on the plate long enough to be tasted</a:t>
            </a:r>
          </a:p>
          <a:p>
            <a:pPr lvl="1"/>
            <a:r>
              <a:rPr lang="en-US" sz="2400" dirty="0"/>
              <a:t>As long as a sauce is thick enough to coat a surface, the </a:t>
            </a:r>
            <a:r>
              <a:rPr lang="en-US" sz="2400" u="sng" dirty="0"/>
              <a:t>thicker</a:t>
            </a:r>
            <a:r>
              <a:rPr lang="en-US" sz="2400" dirty="0"/>
              <a:t> it is, generally the more </a:t>
            </a:r>
            <a:r>
              <a:rPr lang="en-US" sz="2400" u="sng" dirty="0"/>
              <a:t>flavor</a:t>
            </a:r>
            <a:r>
              <a:rPr lang="en-US" sz="2400" dirty="0"/>
              <a:t> it will have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53386"/>
            <a:ext cx="9143999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81200"/>
            <a:ext cx="75057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All liquids are predominantly </a:t>
            </a:r>
            <a:r>
              <a:rPr lang="en-US" sz="2400" u="sng" dirty="0"/>
              <a:t>water</a:t>
            </a:r>
            <a:r>
              <a:rPr lang="en-US" sz="2400" dirty="0"/>
              <a:t> and thickeners work by </a:t>
            </a:r>
            <a:r>
              <a:rPr lang="en-US" sz="2400" u="sng" dirty="0"/>
              <a:t>limiting the movement </a:t>
            </a:r>
            <a:r>
              <a:rPr lang="en-US" sz="2400" dirty="0"/>
              <a:t>of water in a liquid.  </a:t>
            </a:r>
          </a:p>
          <a:p>
            <a:pPr lvl="1"/>
            <a:r>
              <a:rPr lang="en-US" sz="2400" dirty="0"/>
              <a:t>When particles are dispersed in a liquid, they interfere with the movement of water molecules, and the liquid becomes more solid</a:t>
            </a:r>
          </a:p>
          <a:p>
            <a:pPr lvl="1"/>
            <a:r>
              <a:rPr lang="en-US" sz="2400" dirty="0"/>
              <a:t>Coarse particles, like chopped vegetables in a salsa or a chunky tomato sauce, won’t interfere much with water flow, resulting in a watery sauce</a:t>
            </a:r>
          </a:p>
          <a:p>
            <a:pPr lvl="1"/>
            <a:r>
              <a:rPr lang="en-US" sz="2400" dirty="0"/>
              <a:t>Puree the vegetables, though, and the sauce will immediately get thicker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2009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word “sauce” comes from the Latin word for </a:t>
            </a:r>
            <a:r>
              <a:rPr lang="en-US" sz="2800" u="sng" dirty="0"/>
              <a:t>salt</a:t>
            </a:r>
            <a:r>
              <a:rPr lang="en-US" sz="2800" dirty="0"/>
              <a:t>, </a:t>
            </a:r>
            <a:r>
              <a:rPr lang="en-US" sz="2800" i="1" dirty="0" err="1"/>
              <a:t>sal</a:t>
            </a:r>
            <a:r>
              <a:rPr lang="en-US" sz="2800" dirty="0"/>
              <a:t>, making a concoction between the presence of a sauce and our ability to savor what we eat</a:t>
            </a:r>
          </a:p>
          <a:p>
            <a:r>
              <a:rPr lang="en-US" sz="2800" dirty="0"/>
              <a:t>The earliest sauces were just seasoned </a:t>
            </a:r>
            <a:r>
              <a:rPr lang="en-US" sz="2800" u="sng" dirty="0"/>
              <a:t>cooking juices</a:t>
            </a:r>
            <a:r>
              <a:rPr lang="en-US" sz="2800" dirty="0"/>
              <a:t>, and may have included </a:t>
            </a:r>
            <a:r>
              <a:rPr lang="en-US" sz="2800" u="sng" dirty="0"/>
              <a:t>natural fruit juices </a:t>
            </a:r>
            <a:r>
              <a:rPr lang="en-US" sz="2800" dirty="0"/>
              <a:t>or </a:t>
            </a:r>
            <a:r>
              <a:rPr lang="en-US" sz="2800" u="sng" dirty="0"/>
              <a:t>honeys</a:t>
            </a:r>
          </a:p>
          <a:p>
            <a:r>
              <a:rPr lang="en-US" sz="2800" dirty="0"/>
              <a:t>It wasn’t long before </a:t>
            </a:r>
            <a:r>
              <a:rPr lang="en-US" sz="2800" u="sng" dirty="0"/>
              <a:t>fermented liquids </a:t>
            </a:r>
            <a:r>
              <a:rPr lang="en-US" sz="2800" dirty="0"/>
              <a:t>were used to create the first wine and condiment sauces, including vinegars, soy sauces, and fish sauces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343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All of these sauces </a:t>
            </a:r>
            <a:r>
              <a:rPr lang="en-US" sz="2800" u="sng" dirty="0"/>
              <a:t>heighten flavor</a:t>
            </a:r>
            <a:r>
              <a:rPr lang="en-US" sz="2800" dirty="0"/>
              <a:t>, but they do it with a </a:t>
            </a:r>
            <a:r>
              <a:rPr lang="en-US" sz="2800" u="sng" dirty="0"/>
              <a:t>thin</a:t>
            </a:r>
            <a:r>
              <a:rPr lang="en-US" sz="2800" dirty="0"/>
              <a:t>, </a:t>
            </a:r>
            <a:r>
              <a:rPr lang="en-US" sz="2800" u="sng" dirty="0"/>
              <a:t>watery liquid</a:t>
            </a:r>
          </a:p>
          <a:p>
            <a:r>
              <a:rPr lang="en-US" sz="2800" dirty="0"/>
              <a:t>For a sauce to deliver its maximum flavor potential, it must be </a:t>
            </a:r>
            <a:r>
              <a:rPr lang="en-US" sz="2800" u="sng" dirty="0"/>
              <a:t>thickened </a:t>
            </a:r>
            <a:r>
              <a:rPr lang="en-US" sz="2800" dirty="0"/>
              <a:t>to allow it to linger on the food and in the mouth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Thickening A Sauce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81900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Flavorful liquids consist mostly of water containing suspended flavorful particles</a:t>
            </a:r>
          </a:p>
          <a:p>
            <a:r>
              <a:rPr lang="en-US" sz="2800" dirty="0"/>
              <a:t>To thicken</a:t>
            </a:r>
          </a:p>
          <a:p>
            <a:pPr lvl="1"/>
            <a:r>
              <a:rPr lang="en-US" sz="2800" u="sng" dirty="0"/>
              <a:t>Reduce the amount of liquid</a:t>
            </a:r>
          </a:p>
          <a:p>
            <a:pPr lvl="1"/>
            <a:r>
              <a:rPr lang="en-US" sz="2800" u="sng" dirty="0"/>
              <a:t>Increase the amount of solids</a:t>
            </a:r>
          </a:p>
          <a:p>
            <a:r>
              <a:rPr lang="en-US" sz="2800" u="sng" dirty="0"/>
              <a:t>Reduction</a:t>
            </a:r>
            <a:r>
              <a:rPr lang="en-US" sz="2800" dirty="0"/>
              <a:t> – boiling the liquid until the solid particles suspended in it concentrate and thicken the resulting sauce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Thickening a Sauce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Adding solids</a:t>
            </a:r>
          </a:p>
          <a:p>
            <a:pPr lvl="1"/>
            <a:r>
              <a:rPr lang="en-US" sz="2800" dirty="0"/>
              <a:t>Mixing in a cooked puree of fruit or vegetable, which will increase a sauce’s </a:t>
            </a:r>
            <a:r>
              <a:rPr lang="en-US" sz="2800" u="sng" dirty="0"/>
              <a:t>nutrition</a:t>
            </a:r>
            <a:r>
              <a:rPr lang="en-US" sz="2800" dirty="0"/>
              <a:t>, </a:t>
            </a:r>
            <a:r>
              <a:rPr lang="en-US" sz="2800" u="sng" dirty="0"/>
              <a:t>flavor</a:t>
            </a:r>
            <a:r>
              <a:rPr lang="en-US" sz="2800" dirty="0"/>
              <a:t>, </a:t>
            </a:r>
            <a:r>
              <a:rPr lang="en-US" sz="2800" u="sng" dirty="0"/>
              <a:t>color</a:t>
            </a:r>
            <a:r>
              <a:rPr lang="en-US" sz="2800" dirty="0"/>
              <a:t>, and </a:t>
            </a:r>
            <a:r>
              <a:rPr lang="en-US" sz="2800" u="sng" dirty="0"/>
              <a:t>viscosity</a:t>
            </a:r>
            <a:endParaRPr lang="en-US" sz="2800" dirty="0"/>
          </a:p>
          <a:p>
            <a:r>
              <a:rPr lang="en-US" sz="2800" dirty="0"/>
              <a:t>Adding a small amount of </a:t>
            </a:r>
            <a:r>
              <a:rPr lang="en-US" sz="2800" u="sng" dirty="0"/>
              <a:t>carbohydrate</a:t>
            </a:r>
            <a:r>
              <a:rPr lang="en-US" sz="2800" dirty="0"/>
              <a:t>, usually a starch or gum that has the ability to absorb liquid many times it volume</a:t>
            </a:r>
          </a:p>
          <a:p>
            <a:pPr lvl="1"/>
            <a:r>
              <a:rPr lang="en-US" sz="2800" dirty="0"/>
              <a:t>To keep sauces from lumping, </a:t>
            </a:r>
            <a:r>
              <a:rPr lang="en-US" sz="2800" dirty="0" err="1"/>
              <a:t>carb</a:t>
            </a:r>
            <a:r>
              <a:rPr lang="en-US" sz="2800" dirty="0"/>
              <a:t> thickeners have to be </a:t>
            </a:r>
            <a:r>
              <a:rPr lang="en-US" sz="2800" u="sng" dirty="0"/>
              <a:t>suspended in water </a:t>
            </a:r>
            <a:r>
              <a:rPr lang="en-US" sz="2800" dirty="0"/>
              <a:t>(a slurry) or </a:t>
            </a:r>
            <a:r>
              <a:rPr lang="en-US" sz="2800" u="sng" dirty="0"/>
              <a:t>fat</a:t>
            </a:r>
            <a:r>
              <a:rPr lang="en-US" sz="2800" dirty="0"/>
              <a:t> (a roux) before incorporated into a sauce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n-US" sz="4000" dirty="0"/>
              <a:t>Thickening A Sauce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57" y="1981200"/>
            <a:ext cx="4345106" cy="4572000"/>
          </a:xfrm>
        </p:spPr>
        <p:txBody>
          <a:bodyPr>
            <a:normAutofit/>
          </a:bodyPr>
          <a:lstStyle/>
          <a:p>
            <a:r>
              <a:rPr lang="en-US" sz="2400" u="sng" dirty="0"/>
              <a:t>Emulsion</a:t>
            </a:r>
            <a:r>
              <a:rPr lang="en-US" sz="2400" dirty="0"/>
              <a:t> or </a:t>
            </a:r>
            <a:r>
              <a:rPr lang="en-US" sz="2400" u="sng" dirty="0"/>
              <a:t>protein thickened </a:t>
            </a:r>
            <a:r>
              <a:rPr lang="en-US" sz="2400" dirty="0"/>
              <a:t>sauces disperse fat droplets and/or protein particles in liquid rather than use a carb for thickening</a:t>
            </a:r>
          </a:p>
          <a:p>
            <a:pPr lvl="1"/>
            <a:r>
              <a:rPr lang="en-US" sz="2400" dirty="0"/>
              <a:t>Because water bonds with starches and gums better than with proteins and fat, emulsion and protein-thickened sauces tend to be </a:t>
            </a:r>
            <a:r>
              <a:rPr lang="en-US" sz="2400" u="sng" dirty="0"/>
              <a:t>less stable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Image result for thickening a sauce">
            <a:extLst>
              <a:ext uri="{FF2B5EF4-FFF2-40B4-BE49-F238E27FC236}">
                <a16:creationId xmlns:a16="http://schemas.microsoft.com/office/drawing/2014/main" id="{636FD300-E760-4FE2-A4E5-FE46C9C9C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7" t="-1" r="-2568" b="-1"/>
          <a:stretch/>
        </p:blipFill>
        <p:spPr bwMode="auto">
          <a:xfrm>
            <a:off x="5690341" y="-1571"/>
            <a:ext cx="3733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2742314" cy="1485900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Image result for mother sauces">
            <a:extLst>
              <a:ext uri="{FF2B5EF4-FFF2-40B4-BE49-F238E27FC236}">
                <a16:creationId xmlns:a16="http://schemas.microsoft.com/office/drawing/2014/main" id="{A29AC869-2009-4F08-8973-F70688C5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0" y="1741542"/>
            <a:ext cx="4887799" cy="30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591" y="685800"/>
            <a:ext cx="3393009" cy="5940261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u="sng" dirty="0"/>
              <a:t>French</a:t>
            </a:r>
            <a:r>
              <a:rPr lang="en-US" sz="1800" dirty="0"/>
              <a:t> are considered the creators of classical sauces and records can be dated back to the </a:t>
            </a:r>
            <a:r>
              <a:rPr lang="en-US" sz="1800" u="sng" dirty="0"/>
              <a:t>15</a:t>
            </a:r>
            <a:r>
              <a:rPr lang="en-US" sz="1800" u="sng" baseline="30000" dirty="0"/>
              <a:t>th</a:t>
            </a:r>
            <a:r>
              <a:rPr lang="en-US" sz="1800" u="sng" dirty="0"/>
              <a:t> century</a:t>
            </a:r>
            <a:endParaRPr lang="en-US" sz="1800" dirty="0"/>
          </a:p>
          <a:p>
            <a:r>
              <a:rPr lang="en-US" sz="1800" dirty="0"/>
              <a:t>Antonin </a:t>
            </a:r>
            <a:r>
              <a:rPr lang="en-US" sz="1800" dirty="0" err="1"/>
              <a:t>Carême</a:t>
            </a:r>
            <a:r>
              <a:rPr lang="en-US" sz="1800" dirty="0"/>
              <a:t> (1784-1833) who, seeking to simplify the excesses of cuisine that were popular before the French Revolution, created a family tree of sauces</a:t>
            </a:r>
          </a:p>
          <a:p>
            <a:pPr lvl="1"/>
            <a:r>
              <a:rPr lang="en-US" sz="1800" dirty="0"/>
              <a:t>Grouped according to their </a:t>
            </a:r>
            <a:r>
              <a:rPr lang="en-US" sz="1800" u="sng" dirty="0"/>
              <a:t>liquid ingredient</a:t>
            </a:r>
            <a:r>
              <a:rPr lang="en-US" sz="1800" dirty="0"/>
              <a:t>, their method of thickening and their seasoning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French Sauces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2009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Espangole</a:t>
            </a:r>
            <a:endParaRPr lang="en-US" sz="2800" dirty="0"/>
          </a:p>
          <a:p>
            <a:pPr lvl="1"/>
            <a:r>
              <a:rPr lang="en-US" sz="2800" dirty="0"/>
              <a:t>Liquid – brown Stock</a:t>
            </a:r>
          </a:p>
          <a:p>
            <a:pPr lvl="1"/>
            <a:r>
              <a:rPr lang="en-US" sz="2800" dirty="0"/>
              <a:t>Thickener – brown roux</a:t>
            </a:r>
          </a:p>
          <a:p>
            <a:pPr lvl="1"/>
            <a:r>
              <a:rPr lang="en-US" sz="2800" dirty="0"/>
              <a:t>Flavoring – browned meat, browned carrot, celery, onion; tomatoes, spices</a:t>
            </a:r>
          </a:p>
          <a:p>
            <a:r>
              <a:rPr lang="en-US" sz="2800" dirty="0" err="1"/>
              <a:t>Velouté</a:t>
            </a:r>
            <a:endParaRPr lang="en-US" sz="2800" dirty="0"/>
          </a:p>
          <a:p>
            <a:pPr lvl="1"/>
            <a:r>
              <a:rPr lang="en-US" sz="2800" dirty="0"/>
              <a:t>Liquid – veal or chicken Stock</a:t>
            </a:r>
          </a:p>
          <a:p>
            <a:pPr lvl="1"/>
            <a:r>
              <a:rPr lang="en-US" sz="2800" dirty="0"/>
              <a:t>Thickener – blonde roux</a:t>
            </a:r>
          </a:p>
          <a:p>
            <a:pPr lvl="1"/>
            <a:r>
              <a:rPr lang="en-US" sz="2800" dirty="0"/>
              <a:t>Flavoring – blanched meat, carrot, celery, onion, spices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1233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Franklin Gothic Book</vt:lpstr>
      <vt:lpstr>Crop</vt:lpstr>
      <vt:lpstr>Sauces</vt:lpstr>
      <vt:lpstr>What It Does</vt:lpstr>
      <vt:lpstr>What It Does</vt:lpstr>
      <vt:lpstr>What It Does</vt:lpstr>
      <vt:lpstr>Thickening A Sauce</vt:lpstr>
      <vt:lpstr>Thickening a Sauce</vt:lpstr>
      <vt:lpstr>Thickening A Sauce</vt:lpstr>
      <vt:lpstr>History</vt:lpstr>
      <vt:lpstr>Classic French Sauces</vt:lpstr>
      <vt:lpstr>Classic French Sauces</vt:lpstr>
      <vt:lpstr>Classic French Sauces</vt:lpstr>
      <vt:lpstr>Sauces and Cultures</vt:lpstr>
      <vt:lpstr>Sauces and Cultures</vt:lpstr>
      <vt:lpstr>Italian Sauces</vt:lpstr>
      <vt:lpstr>Italian Sauces</vt:lpstr>
      <vt:lpstr>Roux</vt:lpstr>
      <vt:lpstr>Roux – How It Works</vt:lpstr>
      <vt:lpstr>Classifications of Roux</vt:lpstr>
      <vt:lpstr>Classifications of Roux</vt:lpstr>
      <vt:lpstr>Gravies</vt:lpstr>
      <vt:lpstr>How It Works</vt:lpstr>
      <vt:lpstr>How It Works</vt:lpstr>
      <vt:lpstr>How It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Sauces</dc:title>
  <dc:creator>Lesia VanBeek</dc:creator>
  <cp:lastModifiedBy>Lesia VanBeek</cp:lastModifiedBy>
  <cp:revision>1</cp:revision>
  <dcterms:created xsi:type="dcterms:W3CDTF">2019-01-28T17:19:33Z</dcterms:created>
  <dcterms:modified xsi:type="dcterms:W3CDTF">2019-01-28T17:22:09Z</dcterms:modified>
</cp:coreProperties>
</file>