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58" r:id="rId5"/>
    <p:sldId id="280" r:id="rId6"/>
    <p:sldId id="281" r:id="rId7"/>
    <p:sldId id="259" r:id="rId8"/>
    <p:sldId id="260" r:id="rId9"/>
    <p:sldId id="261" r:id="rId10"/>
    <p:sldId id="262" r:id="rId11"/>
    <p:sldId id="283"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8CDBF1D-5402-498D-93CB-256782CCD1B9}" type="datetimeFigureOut">
              <a:rPr lang="en-US" smtClean="0"/>
              <a:pPr/>
              <a:t>6/28/2017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D1C380-958A-4EC3-A6EE-FB2FAED2B9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CDBF1D-5402-498D-93CB-256782CCD1B9}" type="datetimeFigureOut">
              <a:rPr lang="en-US" smtClean="0"/>
              <a:pPr/>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1C380-958A-4EC3-A6EE-FB2FAED2B9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48CDBF1D-5402-498D-93CB-256782CCD1B9}" type="datetimeFigureOut">
              <a:rPr lang="en-US" smtClean="0"/>
              <a:pPr/>
              <a:t>6/28/2017</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D1C380-958A-4EC3-A6EE-FB2FAED2B9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CDBF1D-5402-498D-93CB-256782CCD1B9}" type="datetimeFigureOut">
              <a:rPr lang="en-US" smtClean="0"/>
              <a:pPr/>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1C380-958A-4EC3-A6EE-FB2FAED2B9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8CDBF1D-5402-498D-93CB-256782CCD1B9}" type="datetimeFigureOut">
              <a:rPr lang="en-US" smtClean="0"/>
              <a:pPr/>
              <a:t>6/28/2017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58D1C380-958A-4EC3-A6EE-FB2FAED2B9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CDBF1D-5402-498D-93CB-256782CCD1B9}" type="datetimeFigureOut">
              <a:rPr lang="en-US" smtClean="0"/>
              <a:pPr/>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1C380-958A-4EC3-A6EE-FB2FAED2B9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CDBF1D-5402-498D-93CB-256782CCD1B9}" type="datetimeFigureOut">
              <a:rPr lang="en-US" smtClean="0"/>
              <a:pPr/>
              <a:t>6/28/2017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1C380-958A-4EC3-A6EE-FB2FAED2B9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CDBF1D-5402-498D-93CB-256782CCD1B9}" type="datetimeFigureOut">
              <a:rPr lang="en-US" smtClean="0"/>
              <a:pPr/>
              <a:t>6/28/2017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1C380-958A-4EC3-A6EE-FB2FAED2B9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8CDBF1D-5402-498D-93CB-256782CCD1B9}" type="datetimeFigureOut">
              <a:rPr lang="en-US" smtClean="0"/>
              <a:pPr/>
              <a:t>6/28/2017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58D1C380-958A-4EC3-A6EE-FB2FAED2B9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CDBF1D-5402-498D-93CB-256782CCD1B9}" type="datetimeFigureOut">
              <a:rPr lang="en-US" smtClean="0"/>
              <a:pPr/>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1C380-958A-4EC3-A6EE-FB2FAED2B9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48CDBF1D-5402-498D-93CB-256782CCD1B9}" type="datetimeFigureOut">
              <a:rPr lang="en-US" smtClean="0"/>
              <a:pPr/>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1C380-958A-4EC3-A6EE-FB2FAED2B94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8CDBF1D-5402-498D-93CB-256782CCD1B9}" type="datetimeFigureOut">
              <a:rPr lang="en-US" smtClean="0"/>
              <a:pPr/>
              <a:t>6/28/2017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D1C380-958A-4EC3-A6EE-FB2FAED2B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loodylucky.c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bloodylucky.c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Safety in the Kitchen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Fires</a:t>
            </a:r>
            <a:endParaRPr lang="en-US" dirty="0"/>
          </a:p>
        </p:txBody>
      </p:sp>
      <p:sp>
        <p:nvSpPr>
          <p:cNvPr id="3" name="Content Placeholder 2"/>
          <p:cNvSpPr>
            <a:spLocks noGrp="1"/>
          </p:cNvSpPr>
          <p:nvPr>
            <p:ph idx="1"/>
          </p:nvPr>
        </p:nvSpPr>
        <p:spPr/>
        <p:txBody>
          <a:bodyPr/>
          <a:lstStyle/>
          <a:p>
            <a:r>
              <a:rPr lang="en-US" dirty="0" smtClean="0"/>
              <a:t>Oven Fire</a:t>
            </a:r>
          </a:p>
          <a:p>
            <a:pPr lvl="1"/>
            <a:r>
              <a:rPr lang="en-US" u="sng" dirty="0" smtClean="0"/>
              <a:t>NEVER</a:t>
            </a:r>
            <a:r>
              <a:rPr lang="en-US" dirty="0" smtClean="0"/>
              <a:t> OPEN THE OVEN DOOR!!  An opened oven door will let in </a:t>
            </a:r>
            <a:r>
              <a:rPr lang="en-US" u="sng" dirty="0" smtClean="0"/>
              <a:t>oxygen</a:t>
            </a:r>
            <a:r>
              <a:rPr lang="en-US" dirty="0" smtClean="0"/>
              <a:t>, and the fire will gain intensity.</a:t>
            </a:r>
          </a:p>
          <a:p>
            <a:pPr lvl="1"/>
            <a:r>
              <a:rPr lang="en-US" dirty="0" smtClean="0"/>
              <a:t>Leave oven door </a:t>
            </a:r>
            <a:r>
              <a:rPr lang="en-US" u="sng" dirty="0" smtClean="0"/>
              <a:t>closed</a:t>
            </a:r>
            <a:r>
              <a:rPr lang="en-US" dirty="0" smtClean="0"/>
              <a:t> and </a:t>
            </a:r>
            <a:r>
              <a:rPr lang="en-US" u="sng" dirty="0" smtClean="0"/>
              <a:t>turn </a:t>
            </a:r>
            <a:r>
              <a:rPr lang="en-US" dirty="0" smtClean="0"/>
              <a:t>off the oven control.</a:t>
            </a:r>
          </a:p>
          <a:p>
            <a:r>
              <a:rPr lang="en-US" dirty="0" smtClean="0"/>
              <a:t>Electrical Fire</a:t>
            </a:r>
          </a:p>
          <a:p>
            <a:pPr lvl="1"/>
            <a:r>
              <a:rPr lang="en-US" dirty="0" smtClean="0"/>
              <a:t>Use a </a:t>
            </a:r>
            <a:r>
              <a:rPr lang="en-US" u="sng" dirty="0" smtClean="0"/>
              <a:t>chemical extinguisher </a:t>
            </a:r>
            <a:r>
              <a:rPr lang="en-US" dirty="0" smtClean="0"/>
              <a:t>directed at the </a:t>
            </a:r>
            <a:r>
              <a:rPr lang="en-US" u="sng" dirty="0" smtClean="0"/>
              <a:t>base</a:t>
            </a:r>
            <a:r>
              <a:rPr lang="en-US" dirty="0" smtClean="0"/>
              <a:t> of the fire.</a:t>
            </a:r>
            <a:endParaRPr lang="en-US" dirty="0"/>
          </a:p>
        </p:txBody>
      </p:sp>
      <p:pic>
        <p:nvPicPr>
          <p:cNvPr id="3074" name="Picture 2" descr="C:\Documents and Settings\killeys.ECSD\Local Settings\Temporary Internet Files\Content.IE5\SIOUUWCB\MCj03971460000[1].wmf"/>
          <p:cNvPicPr>
            <a:picLocks noChangeAspect="1" noChangeArrowheads="1"/>
          </p:cNvPicPr>
          <p:nvPr/>
        </p:nvPicPr>
        <p:blipFill>
          <a:blip r:embed="rId2"/>
          <a:srcRect/>
          <a:stretch>
            <a:fillRect/>
          </a:stretch>
        </p:blipFill>
        <p:spPr bwMode="auto">
          <a:xfrm rot="1020472">
            <a:off x="6452692" y="5030047"/>
            <a:ext cx="1578250" cy="1632839"/>
          </a:xfrm>
          <a:prstGeom prst="rect">
            <a:avLst/>
          </a:prstGeom>
          <a:noFill/>
        </p:spPr>
      </p:pic>
      <p:sp>
        <p:nvSpPr>
          <p:cNvPr id="4" name="Rectangle 3"/>
          <p:cNvSpPr/>
          <p:nvPr/>
        </p:nvSpPr>
        <p:spPr>
          <a:xfrm>
            <a:off x="609600" y="5444928"/>
            <a:ext cx="4572000" cy="1047979"/>
          </a:xfrm>
          <a:prstGeom prst="rect">
            <a:avLst/>
          </a:prstGeom>
        </p:spPr>
        <p:txBody>
          <a:bodyPr>
            <a:spAutoFit/>
          </a:bodyPr>
          <a:lstStyle/>
          <a:p>
            <a:pPr>
              <a:lnSpc>
                <a:spcPct val="115000"/>
              </a:lnSpc>
              <a:spcAft>
                <a:spcPts val="1000"/>
              </a:spcAft>
            </a:pPr>
            <a:r>
              <a:rPr lang="en-US" i="1" dirty="0">
                <a:latin typeface="Calibri" panose="020F0502020204030204" pitchFamily="34" charset="0"/>
                <a:ea typeface="Calibri" panose="020F0502020204030204" pitchFamily="34" charset="0"/>
                <a:cs typeface="Times New Roman" panose="02020603050405020304" pitchFamily="18" charset="0"/>
              </a:rPr>
              <a:t>Using the table below, list the 4 safety concerns including 2 prevention tips and first aid treatment.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763616"/>
              </p:ext>
            </p:extLst>
          </p:nvPr>
        </p:nvGraphicFramePr>
        <p:xfrm>
          <a:off x="228599" y="609600"/>
          <a:ext cx="7315202" cy="5799044"/>
        </p:xfrm>
        <a:graphic>
          <a:graphicData uri="http://schemas.openxmlformats.org/drawingml/2006/table">
            <a:tbl>
              <a:tblPr firstRow="1" firstCol="1" bandRow="1">
                <a:tableStyleId>{5C22544A-7EE6-4342-B048-85BDC9FD1C3A}</a:tableStyleId>
              </a:tblPr>
              <a:tblGrid>
                <a:gridCol w="1462888">
                  <a:extLst>
                    <a:ext uri="{9D8B030D-6E8A-4147-A177-3AD203B41FA5}">
                      <a16:colId xmlns:a16="http://schemas.microsoft.com/office/drawing/2014/main" val="20000"/>
                    </a:ext>
                  </a:extLst>
                </a:gridCol>
                <a:gridCol w="1462888">
                  <a:extLst>
                    <a:ext uri="{9D8B030D-6E8A-4147-A177-3AD203B41FA5}">
                      <a16:colId xmlns:a16="http://schemas.microsoft.com/office/drawing/2014/main" val="20001"/>
                    </a:ext>
                  </a:extLst>
                </a:gridCol>
                <a:gridCol w="1462888">
                  <a:extLst>
                    <a:ext uri="{9D8B030D-6E8A-4147-A177-3AD203B41FA5}">
                      <a16:colId xmlns:a16="http://schemas.microsoft.com/office/drawing/2014/main" val="20002"/>
                    </a:ext>
                  </a:extLst>
                </a:gridCol>
                <a:gridCol w="1462888">
                  <a:extLst>
                    <a:ext uri="{9D8B030D-6E8A-4147-A177-3AD203B41FA5}">
                      <a16:colId xmlns:a16="http://schemas.microsoft.com/office/drawing/2014/main" val="20003"/>
                    </a:ext>
                  </a:extLst>
                </a:gridCol>
                <a:gridCol w="1463650">
                  <a:extLst>
                    <a:ext uri="{9D8B030D-6E8A-4147-A177-3AD203B41FA5}">
                      <a16:colId xmlns:a16="http://schemas.microsoft.com/office/drawing/2014/main" val="20004"/>
                    </a:ext>
                  </a:extLst>
                </a:gridCol>
              </a:tblGrid>
              <a:tr h="225360">
                <a:tc gridSpan="5">
                  <a:txBody>
                    <a:bodyPr/>
                    <a:lstStyle/>
                    <a:p>
                      <a:pPr algn="ctr">
                        <a:lnSpc>
                          <a:spcPct val="115000"/>
                        </a:lnSpc>
                        <a:spcAft>
                          <a:spcPts val="0"/>
                        </a:spcAft>
                      </a:pPr>
                      <a:r>
                        <a:rPr lang="en-US" sz="1100" dirty="0">
                          <a:effectLst/>
                        </a:rPr>
                        <a:t>Personal Injuries</a:t>
                      </a:r>
                      <a:endParaRPr lang="en-CA" sz="1100" dirty="0">
                        <a:effectLst/>
                        <a:latin typeface="Calibri"/>
                        <a:ea typeface="Calibri"/>
                        <a:cs typeface="Times New Roman"/>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484569">
                <a:tc>
                  <a:txBody>
                    <a:bodyPr/>
                    <a:lstStyle/>
                    <a:p>
                      <a:pPr algn="ctr">
                        <a:lnSpc>
                          <a:spcPct val="115000"/>
                        </a:lnSpc>
                        <a:spcAft>
                          <a:spcPts val="0"/>
                        </a:spcAft>
                      </a:pPr>
                      <a:r>
                        <a:rPr lang="en-US" sz="1100" dirty="0">
                          <a:effectLst/>
                        </a:rPr>
                        <a:t>Injury</a:t>
                      </a:r>
                      <a:endParaRPr lang="en-CA"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422517">
                <a:tc>
                  <a:txBody>
                    <a:bodyPr/>
                    <a:lstStyle/>
                    <a:p>
                      <a:pPr algn="ctr">
                        <a:lnSpc>
                          <a:spcPct val="115000"/>
                        </a:lnSpc>
                        <a:spcAft>
                          <a:spcPts val="0"/>
                        </a:spcAft>
                      </a:pPr>
                      <a:r>
                        <a:rPr lang="en-US" sz="1100">
                          <a:effectLst/>
                        </a:rPr>
                        <a:t>Prevention tip 1</a:t>
                      </a:r>
                      <a:endParaRPr lang="en-CA"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833299">
                <a:tc>
                  <a:txBody>
                    <a:bodyPr/>
                    <a:lstStyle/>
                    <a:p>
                      <a:pPr algn="ctr">
                        <a:lnSpc>
                          <a:spcPct val="115000"/>
                        </a:lnSpc>
                        <a:spcAft>
                          <a:spcPts val="0"/>
                        </a:spcAft>
                      </a:pPr>
                      <a:r>
                        <a:rPr lang="en-US" sz="1100">
                          <a:effectLst/>
                        </a:rPr>
                        <a:t>Prevention tip 2</a:t>
                      </a:r>
                      <a:endParaRPr lang="en-CA"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833299">
                <a:tc>
                  <a:txBody>
                    <a:bodyPr/>
                    <a:lstStyle/>
                    <a:p>
                      <a:pPr algn="ctr">
                        <a:lnSpc>
                          <a:spcPct val="115000"/>
                        </a:lnSpc>
                        <a:spcAft>
                          <a:spcPts val="0"/>
                        </a:spcAft>
                      </a:pPr>
                      <a:r>
                        <a:rPr lang="en-US" sz="1100">
                          <a:effectLst/>
                        </a:rPr>
                        <a:t>First Aid Treatment</a:t>
                      </a:r>
                      <a:endParaRPr lang="en-CA"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a:effectLst/>
                        </a:rPr>
                        <a:t> </a:t>
                      </a:r>
                      <a:endParaRPr lang="en-CA" sz="1100">
                        <a:effectLst/>
                        <a:latin typeface="Calibri"/>
                        <a:ea typeface="Calibri"/>
                        <a:cs typeface="Times New Roman"/>
                      </a:endParaRPr>
                    </a:p>
                  </a:txBody>
                  <a:tcPr marL="68580" marR="68580" marT="0" marB="0"/>
                </a:tc>
                <a:tc>
                  <a:txBody>
                    <a:bodyPr/>
                    <a:lstStyle/>
                    <a:p>
                      <a:pPr>
                        <a:lnSpc>
                          <a:spcPct val="115000"/>
                        </a:lnSpc>
                        <a:spcAft>
                          <a:spcPts val="0"/>
                        </a:spcAft>
                      </a:pPr>
                      <a:r>
                        <a:rPr lang="en-US" sz="1100" dirty="0">
                          <a:effectLst/>
                        </a:rPr>
                        <a:t> </a:t>
                      </a:r>
                      <a:endParaRPr lang="en-CA"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41500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burns</a:t>
            </a:r>
            <a:endParaRPr lang="en-US" dirty="0"/>
          </a:p>
        </p:txBody>
      </p:sp>
      <p:sp>
        <p:nvSpPr>
          <p:cNvPr id="3" name="Content Placeholder 2"/>
          <p:cNvSpPr>
            <a:spLocks noGrp="1"/>
          </p:cNvSpPr>
          <p:nvPr>
            <p:ph idx="1"/>
          </p:nvPr>
        </p:nvSpPr>
        <p:spPr/>
        <p:txBody>
          <a:bodyPr>
            <a:normAutofit lnSpcReduction="10000"/>
          </a:bodyPr>
          <a:lstStyle/>
          <a:p>
            <a:r>
              <a:rPr lang="en-US" dirty="0" smtClean="0"/>
              <a:t>Use adequate heat protection when                  handling hot containers.</a:t>
            </a:r>
          </a:p>
          <a:p>
            <a:pPr lvl="1"/>
            <a:r>
              <a:rPr lang="en-US" dirty="0" smtClean="0"/>
              <a:t>Pot holders should be well padded and dry                      so the heat does not penetrate and form steam</a:t>
            </a:r>
          </a:p>
          <a:p>
            <a:pPr lvl="1"/>
            <a:r>
              <a:rPr lang="en-US" dirty="0" smtClean="0"/>
              <a:t>Oven mitts are recommended when using an oven.</a:t>
            </a:r>
          </a:p>
          <a:p>
            <a:pPr lvl="1"/>
            <a:r>
              <a:rPr lang="en-US" dirty="0" smtClean="0"/>
              <a:t>A dish towel or apron is NOT adequate protection as it may touch a hot element and catch fire</a:t>
            </a:r>
          </a:p>
          <a:p>
            <a:r>
              <a:rPr lang="en-US" dirty="0" smtClean="0"/>
              <a:t>Release steam from pots by lifting the lid away from your body.</a:t>
            </a:r>
          </a:p>
          <a:p>
            <a:r>
              <a:rPr lang="en-US" dirty="0" smtClean="0"/>
              <a:t>Drain foods cooked in boiling water by pouring away from you, using both hands protected by potholders or oven mitts.</a:t>
            </a:r>
            <a:endParaRPr lang="en-US" dirty="0"/>
          </a:p>
        </p:txBody>
      </p:sp>
      <p:pic>
        <p:nvPicPr>
          <p:cNvPr id="4098" name="Picture 2" descr="C:\Documents and Settings\killeys.ECSD\Local Settings\Temporary Internet Files\Content.IE5\QVAKYX51\MCHH02537_0000[1].wmf"/>
          <p:cNvPicPr>
            <a:picLocks noChangeAspect="1" noChangeArrowheads="1"/>
          </p:cNvPicPr>
          <p:nvPr/>
        </p:nvPicPr>
        <p:blipFill>
          <a:blip r:embed="rId2"/>
          <a:srcRect/>
          <a:stretch>
            <a:fillRect/>
          </a:stretch>
        </p:blipFill>
        <p:spPr bwMode="auto">
          <a:xfrm>
            <a:off x="6705600" y="228601"/>
            <a:ext cx="1884780" cy="252638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burns</a:t>
            </a:r>
            <a:endParaRPr lang="en-US" dirty="0"/>
          </a:p>
        </p:txBody>
      </p:sp>
      <p:sp>
        <p:nvSpPr>
          <p:cNvPr id="3" name="Content Placeholder 2"/>
          <p:cNvSpPr>
            <a:spLocks noGrp="1"/>
          </p:cNvSpPr>
          <p:nvPr>
            <p:ph idx="1"/>
          </p:nvPr>
        </p:nvSpPr>
        <p:spPr/>
        <p:txBody>
          <a:bodyPr/>
          <a:lstStyle/>
          <a:p>
            <a:r>
              <a:rPr lang="en-US" dirty="0" smtClean="0"/>
              <a:t>When placing goods in a hot oven or testing or removing foods, open the oven door completely and pull out oven rack to prevent your arms from touching the sides of the oven.</a:t>
            </a:r>
          </a:p>
          <a:p>
            <a:r>
              <a:rPr lang="en-US" dirty="0" smtClean="0"/>
              <a:t>Turn pot handles inwards on stove top.</a:t>
            </a:r>
          </a:p>
          <a:p>
            <a:r>
              <a:rPr lang="en-US" dirty="0" smtClean="0"/>
              <a:t>The Café</a:t>
            </a:r>
            <a:endParaRPr lang="en-US" dirty="0" smtClean="0">
              <a:hlinkClick r:id="rId2"/>
            </a:endParaRPr>
          </a:p>
          <a:p>
            <a:pPr lvl="1"/>
            <a:r>
              <a:rPr lang="en-US" dirty="0" smtClean="0">
                <a:hlinkClick r:id="rId2"/>
              </a:rPr>
              <a:t>www.bloodylucky.ca</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Falls</a:t>
            </a:r>
            <a:endParaRPr lang="en-US" dirty="0"/>
          </a:p>
        </p:txBody>
      </p:sp>
      <p:sp>
        <p:nvSpPr>
          <p:cNvPr id="3" name="Content Placeholder 2"/>
          <p:cNvSpPr>
            <a:spLocks noGrp="1"/>
          </p:cNvSpPr>
          <p:nvPr>
            <p:ph idx="1"/>
          </p:nvPr>
        </p:nvSpPr>
        <p:spPr/>
        <p:txBody>
          <a:bodyPr/>
          <a:lstStyle/>
          <a:p>
            <a:r>
              <a:rPr lang="en-US" dirty="0" smtClean="0"/>
              <a:t>Wipe spills on the floor immediately to prevent falls.</a:t>
            </a:r>
          </a:p>
          <a:p>
            <a:pPr lvl="1"/>
            <a:r>
              <a:rPr lang="en-US" dirty="0" smtClean="0"/>
              <a:t>Moisture can be extremely slippery, especially if not expected.</a:t>
            </a:r>
          </a:p>
          <a:p>
            <a:r>
              <a:rPr lang="en-US" dirty="0" smtClean="0"/>
              <a:t>Use a kitchen ladder or well-balanced step stool to reach high storage areas</a:t>
            </a:r>
          </a:p>
          <a:p>
            <a:r>
              <a:rPr lang="en-US" dirty="0" smtClean="0"/>
              <a:t>No chairs in kitchens</a:t>
            </a:r>
          </a:p>
          <a:p>
            <a:pPr lvl="1"/>
            <a:r>
              <a:rPr lang="en-US" dirty="0" smtClean="0">
                <a:hlinkClick r:id="rId2"/>
              </a:rPr>
              <a:t>www.bloodylucky.ca</a:t>
            </a:r>
            <a:endParaRPr lang="en-US" dirty="0" smtClean="0"/>
          </a:p>
        </p:txBody>
      </p:sp>
      <p:pic>
        <p:nvPicPr>
          <p:cNvPr id="5123" name="Picture 3" descr="C:\Documents and Settings\killeys.ECSD\Local Settings\Temporary Internet Files\Content.IE5\QVAKYX51\MCj04412900000[1].png"/>
          <p:cNvPicPr>
            <a:picLocks noChangeAspect="1" noChangeArrowheads="1"/>
          </p:cNvPicPr>
          <p:nvPr/>
        </p:nvPicPr>
        <p:blipFill>
          <a:blip r:embed="rId3"/>
          <a:srcRect/>
          <a:stretch>
            <a:fillRect/>
          </a:stretch>
        </p:blipFill>
        <p:spPr bwMode="auto">
          <a:xfrm>
            <a:off x="5257800" y="3810000"/>
            <a:ext cx="2743200" cy="2743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Cuts</a:t>
            </a:r>
            <a:endParaRPr lang="en-US" dirty="0"/>
          </a:p>
        </p:txBody>
      </p:sp>
      <p:sp>
        <p:nvSpPr>
          <p:cNvPr id="3" name="Content Placeholder 2"/>
          <p:cNvSpPr>
            <a:spLocks noGrp="1"/>
          </p:cNvSpPr>
          <p:nvPr>
            <p:ph idx="1"/>
          </p:nvPr>
        </p:nvSpPr>
        <p:spPr/>
        <p:txBody>
          <a:bodyPr/>
          <a:lstStyle/>
          <a:p>
            <a:r>
              <a:rPr lang="en-US" dirty="0" smtClean="0"/>
              <a:t>Store all sharp or pointed tools in specially designed holders or containers, near where they will be used.</a:t>
            </a:r>
          </a:p>
          <a:p>
            <a:r>
              <a:rPr lang="en-US" dirty="0" smtClean="0"/>
              <a:t>Never place sharp knives in the sink until they are to be washed.  Then wash individually, remove immediately from water, and dry carefully.</a:t>
            </a:r>
          </a:p>
          <a:p>
            <a:r>
              <a:rPr lang="en-US" dirty="0" smtClean="0"/>
              <a:t>Do not place sharp knives in the dishwasher.  The heat of the dishwasher will destroy the temper (ability to keep a sharp edge) of the knife</a:t>
            </a:r>
            <a:endParaRPr lang="en-US" dirty="0"/>
          </a:p>
        </p:txBody>
      </p:sp>
      <p:pic>
        <p:nvPicPr>
          <p:cNvPr id="6146" name="Picture 2" descr="C:\Documents and Settings\killeys.ECSD\Local Settings\Temporary Internet Files\Content.IE5\FRRWX4LQ\MCj02960800000[1].wmf"/>
          <p:cNvPicPr>
            <a:picLocks noChangeAspect="1" noChangeArrowheads="1"/>
          </p:cNvPicPr>
          <p:nvPr/>
        </p:nvPicPr>
        <p:blipFill>
          <a:blip r:embed="rId2"/>
          <a:srcRect/>
          <a:stretch>
            <a:fillRect/>
          </a:stretch>
        </p:blipFill>
        <p:spPr bwMode="auto">
          <a:xfrm>
            <a:off x="6903267" y="0"/>
            <a:ext cx="2240733" cy="219697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cuts</a:t>
            </a:r>
            <a:endParaRPr lang="en-US" dirty="0"/>
          </a:p>
        </p:txBody>
      </p:sp>
      <p:sp>
        <p:nvSpPr>
          <p:cNvPr id="3" name="Content Placeholder 2"/>
          <p:cNvSpPr>
            <a:spLocks noGrp="1"/>
          </p:cNvSpPr>
          <p:nvPr>
            <p:ph idx="1"/>
          </p:nvPr>
        </p:nvSpPr>
        <p:spPr/>
        <p:txBody>
          <a:bodyPr/>
          <a:lstStyle/>
          <a:p>
            <a:r>
              <a:rPr lang="en-US" dirty="0" smtClean="0"/>
              <a:t>Keep knives well sharpened so that you do not need to press hard when cutting</a:t>
            </a:r>
          </a:p>
          <a:p>
            <a:r>
              <a:rPr lang="en-US" dirty="0" smtClean="0"/>
              <a:t>No knives in dish water.</a:t>
            </a:r>
          </a:p>
          <a:p>
            <a:r>
              <a:rPr lang="en-US" dirty="0" smtClean="0"/>
              <a:t>Learn how to use knives correctly, and use the right kind for the job.  </a:t>
            </a:r>
          </a:p>
          <a:p>
            <a:pPr lvl="1"/>
            <a:r>
              <a:rPr lang="en-US" dirty="0" smtClean="0"/>
              <a:t>Cut with blade pointing away from you</a:t>
            </a:r>
          </a:p>
          <a:p>
            <a:pPr lvl="1"/>
            <a:r>
              <a:rPr lang="en-US" dirty="0" smtClean="0"/>
              <a:t>Carry with blade turned downward</a:t>
            </a:r>
          </a:p>
          <a:p>
            <a:pPr lvl="1"/>
            <a:r>
              <a:rPr lang="en-US" dirty="0" smtClean="0"/>
              <a:t>Pass with the handle to receiver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Aid – general Principles</a:t>
            </a:r>
            <a:endParaRPr lang="en-US" dirty="0"/>
          </a:p>
        </p:txBody>
      </p:sp>
      <p:sp>
        <p:nvSpPr>
          <p:cNvPr id="3" name="Content Placeholder 2"/>
          <p:cNvSpPr>
            <a:spLocks noGrp="1"/>
          </p:cNvSpPr>
          <p:nvPr>
            <p:ph idx="1"/>
          </p:nvPr>
        </p:nvSpPr>
        <p:spPr/>
        <p:txBody>
          <a:bodyPr/>
          <a:lstStyle/>
          <a:p>
            <a:r>
              <a:rPr lang="en-US" dirty="0" smtClean="0"/>
              <a:t>Know the principles of first aid</a:t>
            </a:r>
          </a:p>
          <a:p>
            <a:r>
              <a:rPr lang="en-US" dirty="0" smtClean="0"/>
              <a:t>Post telephone numbers of hospital, poison control center, and fire department beside the phone</a:t>
            </a:r>
          </a:p>
          <a:p>
            <a:r>
              <a:rPr lang="en-US" dirty="0" smtClean="0"/>
              <a:t>Before beginning any treatment, be sure that there is no further danger to yourself or the victim</a:t>
            </a:r>
          </a:p>
          <a:p>
            <a:r>
              <a:rPr lang="en-US" dirty="0" smtClean="0"/>
              <a:t>Call the doctor if you are unsure about the seriousness of a burn, cut, or other problem</a:t>
            </a:r>
          </a:p>
          <a:p>
            <a:r>
              <a:rPr lang="en-US" dirty="0" smtClean="0"/>
              <a:t>Keep a small first aid box in the kitchen</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Bleeding</a:t>
            </a:r>
            <a:endParaRPr lang="en-US" dirty="0"/>
          </a:p>
        </p:txBody>
      </p:sp>
      <p:sp>
        <p:nvSpPr>
          <p:cNvPr id="3" name="Content Placeholder 2"/>
          <p:cNvSpPr>
            <a:spLocks noGrp="1"/>
          </p:cNvSpPr>
          <p:nvPr>
            <p:ph idx="1"/>
          </p:nvPr>
        </p:nvSpPr>
        <p:spPr/>
        <p:txBody>
          <a:bodyPr>
            <a:normAutofit/>
          </a:bodyPr>
          <a:lstStyle/>
          <a:p>
            <a:r>
              <a:rPr lang="en-US" dirty="0" smtClean="0"/>
              <a:t>Cover with a sterile or clean cloth</a:t>
            </a:r>
          </a:p>
          <a:p>
            <a:r>
              <a:rPr lang="en-US" dirty="0" smtClean="0"/>
              <a:t>Apply direct pressure</a:t>
            </a:r>
          </a:p>
          <a:p>
            <a:r>
              <a:rPr lang="en-US" dirty="0" smtClean="0"/>
              <a:t>If no dressing is available, apply firm pressure with your clean, bare hand directly over the wound</a:t>
            </a:r>
          </a:p>
          <a:p>
            <a:r>
              <a:rPr lang="en-US" dirty="0" smtClean="0"/>
              <a:t>Continue pressure until bleeding stops</a:t>
            </a:r>
          </a:p>
          <a:p>
            <a:pPr lvl="1"/>
            <a:r>
              <a:rPr lang="en-US" dirty="0" smtClean="0"/>
              <a:t>This may take 15-20 minutes</a:t>
            </a:r>
          </a:p>
          <a:p>
            <a:r>
              <a:rPr lang="en-US" dirty="0" smtClean="0"/>
              <a:t>Help the victim to lie down and elevate the bleeding part unless a bone is broken</a:t>
            </a:r>
          </a:p>
        </p:txBody>
      </p:sp>
      <p:pic>
        <p:nvPicPr>
          <p:cNvPr id="7170" name="Picture 2" descr="C:\Documents and Settings\killeys.ECSD\Local Settings\Temporary Internet Files\Content.IE5\5RZ8B9Y3\MCHM00418_0000[1].wmf"/>
          <p:cNvPicPr>
            <a:picLocks noChangeAspect="1" noChangeArrowheads="1"/>
          </p:cNvPicPr>
          <p:nvPr/>
        </p:nvPicPr>
        <p:blipFill>
          <a:blip r:embed="rId2"/>
          <a:srcRect/>
          <a:stretch>
            <a:fillRect/>
          </a:stretch>
        </p:blipFill>
        <p:spPr bwMode="auto">
          <a:xfrm>
            <a:off x="6781800" y="457200"/>
            <a:ext cx="1830629" cy="166695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bleeding</a:t>
            </a:r>
            <a:endParaRPr lang="en-US" dirty="0"/>
          </a:p>
        </p:txBody>
      </p:sp>
      <p:sp>
        <p:nvSpPr>
          <p:cNvPr id="3" name="Content Placeholder 2"/>
          <p:cNvSpPr>
            <a:spLocks noGrp="1"/>
          </p:cNvSpPr>
          <p:nvPr>
            <p:ph idx="1"/>
          </p:nvPr>
        </p:nvSpPr>
        <p:spPr/>
        <p:txBody>
          <a:bodyPr/>
          <a:lstStyle/>
          <a:p>
            <a:r>
              <a:rPr lang="en-US" dirty="0" smtClean="0"/>
              <a:t>When broken glass, bone, or other object protrudes through the skin, do not remove the embedded object.  </a:t>
            </a:r>
          </a:p>
          <a:p>
            <a:pPr lvl="1"/>
            <a:r>
              <a:rPr lang="en-US" dirty="0" smtClean="0"/>
              <a:t>Apply pressure close to the wound by not directly on the broken bone or object</a:t>
            </a:r>
          </a:p>
          <a:p>
            <a:pPr lvl="1"/>
            <a:r>
              <a:rPr lang="en-US" dirty="0" smtClean="0"/>
              <a:t>Place a sterile dressing around the area covering the wound</a:t>
            </a:r>
          </a:p>
          <a:p>
            <a:pPr lvl="1"/>
            <a:r>
              <a:rPr lang="en-US" dirty="0" smtClean="0"/>
              <a:t>Maintain pressure without moving object while obtaining medical assistance</a:t>
            </a:r>
          </a:p>
          <a:p>
            <a:endParaRPr lang="en-US" dirty="0"/>
          </a:p>
        </p:txBody>
      </p:sp>
      <p:pic>
        <p:nvPicPr>
          <p:cNvPr id="8194" name="Picture 2" descr="C:\Documents and Settings\killeys.ECSD\Local Settings\Temporary Internet Files\Content.IE5\ICHSUDCX\MCj03609900000[1].wmf"/>
          <p:cNvPicPr>
            <a:picLocks noChangeAspect="1" noChangeArrowheads="1"/>
          </p:cNvPicPr>
          <p:nvPr/>
        </p:nvPicPr>
        <p:blipFill>
          <a:blip r:embed="rId2"/>
          <a:srcRect/>
          <a:stretch>
            <a:fillRect/>
          </a:stretch>
        </p:blipFill>
        <p:spPr bwMode="auto">
          <a:xfrm>
            <a:off x="5562600" y="4876800"/>
            <a:ext cx="1808683" cy="157916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Safe working conditions</a:t>
            </a:r>
            <a:endParaRPr lang="en-CA" dirty="0"/>
          </a:p>
        </p:txBody>
      </p:sp>
      <p:sp>
        <p:nvSpPr>
          <p:cNvPr id="3" name="Content Placeholder 2"/>
          <p:cNvSpPr>
            <a:spLocks noGrp="1"/>
          </p:cNvSpPr>
          <p:nvPr>
            <p:ph idx="1"/>
          </p:nvPr>
        </p:nvSpPr>
        <p:spPr/>
        <p:txBody>
          <a:bodyPr>
            <a:normAutofit fontScale="77500" lnSpcReduction="20000"/>
          </a:bodyPr>
          <a:lstStyle/>
          <a:p>
            <a:r>
              <a:rPr lang="en-US" u="sng" dirty="0"/>
              <a:t>Accidents</a:t>
            </a:r>
            <a:r>
              <a:rPr lang="en-US" dirty="0"/>
              <a:t> can easily occur in the </a:t>
            </a:r>
            <a:r>
              <a:rPr lang="en-US" u="sng" dirty="0"/>
              <a:t>busy</a:t>
            </a:r>
            <a:r>
              <a:rPr lang="en-US" dirty="0"/>
              <a:t> kitchen.  The government has written laws and codes to help protect workers on the job.  But it is the </a:t>
            </a:r>
            <a:r>
              <a:rPr lang="en-US" u="sng" dirty="0"/>
              <a:t>personal responsibility </a:t>
            </a:r>
            <a:r>
              <a:rPr lang="en-US" dirty="0"/>
              <a:t>of each worker to practice safety in the kitchen at all times.  </a:t>
            </a:r>
            <a:r>
              <a:rPr lang="en-US" u="sng" dirty="0"/>
              <a:t>Safety </a:t>
            </a:r>
            <a:r>
              <a:rPr lang="en-US" dirty="0"/>
              <a:t>is an ongoing process</a:t>
            </a:r>
            <a:r>
              <a:rPr lang="en-US" dirty="0" smtClean="0"/>
              <a:t>.</a:t>
            </a:r>
          </a:p>
          <a:p>
            <a:endParaRPr lang="en-CA" dirty="0"/>
          </a:p>
          <a:p>
            <a:r>
              <a:rPr lang="en-US" dirty="0"/>
              <a:t>Many </a:t>
            </a:r>
            <a:r>
              <a:rPr lang="en-US" u="sng" dirty="0"/>
              <a:t>foodservice</a:t>
            </a:r>
            <a:r>
              <a:rPr lang="en-US" dirty="0"/>
              <a:t> workplace accidents can be prevented.  Government </a:t>
            </a:r>
            <a:r>
              <a:rPr lang="en-US" u="sng" dirty="0"/>
              <a:t>agencies</a:t>
            </a:r>
            <a:r>
              <a:rPr lang="en-US" dirty="0"/>
              <a:t> help.  The Canadian Center for Occupational Health and Safety (</a:t>
            </a:r>
            <a:r>
              <a:rPr lang="en-US" u="sng" dirty="0"/>
              <a:t>OH&amp;S</a:t>
            </a:r>
            <a:r>
              <a:rPr lang="en-US" dirty="0"/>
              <a:t>) helps keep the workplace safe by writing workplace </a:t>
            </a:r>
            <a:r>
              <a:rPr lang="en-US" u="sng" dirty="0"/>
              <a:t>safety</a:t>
            </a:r>
            <a:r>
              <a:rPr lang="en-US" dirty="0"/>
              <a:t> and </a:t>
            </a:r>
            <a:r>
              <a:rPr lang="en-US" u="sng" dirty="0"/>
              <a:t>health </a:t>
            </a:r>
            <a:r>
              <a:rPr lang="en-US" dirty="0"/>
              <a:t>standards.  </a:t>
            </a:r>
            <a:r>
              <a:rPr lang="en-US" u="sng" dirty="0"/>
              <a:t>Employers</a:t>
            </a:r>
            <a:r>
              <a:rPr lang="en-US" dirty="0"/>
              <a:t> must post OH&amp;S standards in their facilities</a:t>
            </a:r>
            <a:r>
              <a:rPr lang="en-US" dirty="0" smtClean="0"/>
              <a:t>.</a:t>
            </a:r>
          </a:p>
          <a:p>
            <a:endParaRPr lang="en-CA" dirty="0"/>
          </a:p>
          <a:p>
            <a:r>
              <a:rPr lang="en-US" u="sng" dirty="0"/>
              <a:t>Environment Canada </a:t>
            </a:r>
            <a:r>
              <a:rPr lang="en-US" dirty="0"/>
              <a:t>(EC) also plays a role in promoting workplace safety.  </a:t>
            </a:r>
            <a:r>
              <a:rPr lang="en-US" u="sng" dirty="0"/>
              <a:t>EC </a:t>
            </a:r>
            <a:r>
              <a:rPr lang="en-US" dirty="0"/>
              <a:t>requires foodservice operations to </a:t>
            </a:r>
            <a:r>
              <a:rPr lang="en-US" u="sng" dirty="0"/>
              <a:t>track</a:t>
            </a:r>
            <a:r>
              <a:rPr lang="en-US" dirty="0"/>
              <a:t> how they handle and dispose of hazardous materials such as </a:t>
            </a:r>
            <a:r>
              <a:rPr lang="en-US" u="sng" dirty="0"/>
              <a:t>cleaning products </a:t>
            </a:r>
            <a:r>
              <a:rPr lang="en-US" dirty="0"/>
              <a:t>and </a:t>
            </a:r>
            <a:r>
              <a:rPr lang="en-US" u="sng" dirty="0"/>
              <a:t>pesticide</a:t>
            </a:r>
            <a:r>
              <a:rPr lang="en-US" dirty="0"/>
              <a:t>s</a:t>
            </a:r>
            <a:r>
              <a:rPr lang="en-US" dirty="0" smtClean="0"/>
              <a:t>.</a:t>
            </a:r>
            <a:endParaRPr lang="en-CA" dirty="0"/>
          </a:p>
        </p:txBody>
      </p:sp>
    </p:spTree>
    <p:extLst>
      <p:ext uri="{BB962C8B-B14F-4D97-AF65-F5344CB8AC3E}">
        <p14:creationId xmlns:p14="http://schemas.microsoft.com/office/powerpoint/2010/main" val="3599078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Treatment for Burns and Scalds</a:t>
            </a:r>
            <a:endParaRPr lang="en-US" dirty="0"/>
          </a:p>
        </p:txBody>
      </p:sp>
      <p:sp>
        <p:nvSpPr>
          <p:cNvPr id="5" name="Content Placeholder 4"/>
          <p:cNvSpPr>
            <a:spLocks noGrp="1"/>
          </p:cNvSpPr>
          <p:nvPr>
            <p:ph idx="1"/>
          </p:nvPr>
        </p:nvSpPr>
        <p:spPr/>
        <p:txBody>
          <a:bodyPr/>
          <a:lstStyle/>
          <a:p>
            <a:r>
              <a:rPr lang="en-US" dirty="0" smtClean="0"/>
              <a:t>Cool affected part by placing under cold, running water; then apply ice to relieve pain</a:t>
            </a:r>
          </a:p>
          <a:p>
            <a:r>
              <a:rPr lang="en-US" dirty="0" smtClean="0"/>
              <a:t>Remove rings and bracelets before the affected area starts to swell</a:t>
            </a:r>
          </a:p>
          <a:p>
            <a:r>
              <a:rPr lang="en-US" dirty="0" smtClean="0"/>
              <a:t>Cover with a clean cloth and secure lightly with a bandage</a:t>
            </a:r>
          </a:p>
          <a:p>
            <a:r>
              <a:rPr lang="en-US" dirty="0" smtClean="0"/>
              <a:t>To prevent infection, do not touch, or breathe, or cough on the burn.  Do not open blisters.</a:t>
            </a:r>
          </a:p>
          <a:p>
            <a:r>
              <a:rPr lang="en-US" dirty="0" smtClean="0"/>
              <a:t>Never tear away clothing stuck to the burn as this could cause more damage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for Burns and scalds</a:t>
            </a:r>
            <a:endParaRPr lang="en-US" dirty="0"/>
          </a:p>
        </p:txBody>
      </p:sp>
      <p:sp>
        <p:nvSpPr>
          <p:cNvPr id="3" name="Content Placeholder 2"/>
          <p:cNvSpPr>
            <a:spLocks noGrp="1"/>
          </p:cNvSpPr>
          <p:nvPr>
            <p:ph idx="1"/>
          </p:nvPr>
        </p:nvSpPr>
        <p:spPr/>
        <p:txBody>
          <a:bodyPr/>
          <a:lstStyle/>
          <a:p>
            <a:r>
              <a:rPr lang="en-US" dirty="0" smtClean="0"/>
              <a:t>Never apply medications, ointments, or greasy substances, such as butter, to burn areas.  This can make further treatment more painful</a:t>
            </a:r>
          </a:p>
          <a:p>
            <a:r>
              <a:rPr lang="en-US" dirty="0" smtClean="0"/>
              <a:t>Obtain medical treatment for deep burns and scalds of areas larger than the size of a quarter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poisoning</a:t>
            </a:r>
            <a:endParaRPr lang="en-US" dirty="0"/>
          </a:p>
        </p:txBody>
      </p:sp>
      <p:sp>
        <p:nvSpPr>
          <p:cNvPr id="3" name="Content Placeholder 2"/>
          <p:cNvSpPr>
            <a:spLocks noGrp="1"/>
          </p:cNvSpPr>
          <p:nvPr>
            <p:ph idx="1"/>
          </p:nvPr>
        </p:nvSpPr>
        <p:spPr/>
        <p:txBody>
          <a:bodyPr>
            <a:normAutofit fontScale="92500"/>
          </a:bodyPr>
          <a:lstStyle/>
          <a:p>
            <a:r>
              <a:rPr lang="en-US" dirty="0" smtClean="0"/>
              <a:t>Call the poison control center.  The telephone number is usually in the front of the telephone book with other emergency numbers</a:t>
            </a:r>
          </a:p>
          <a:p>
            <a:r>
              <a:rPr lang="en-US" dirty="0" smtClean="0"/>
              <a:t>Identify the kind of poison and its container.  If required, call an ambulance and send the container and the remaining contents with victim</a:t>
            </a:r>
          </a:p>
          <a:p>
            <a:r>
              <a:rPr lang="en-US" dirty="0" smtClean="0"/>
              <a:t>If the swallowed substances was non-corrosive and the poison control center advises, induce vomiting after giving milk or water</a:t>
            </a:r>
          </a:p>
          <a:p>
            <a:pPr lvl="1"/>
            <a:r>
              <a:rPr lang="en-US" dirty="0" smtClean="0"/>
              <a:t>If the victim is unconscious, do NOT                             induce vomiting</a:t>
            </a:r>
            <a:endParaRPr lang="en-US" dirty="0"/>
          </a:p>
        </p:txBody>
      </p:sp>
      <p:pic>
        <p:nvPicPr>
          <p:cNvPr id="2050" name="Picture 2"/>
          <p:cNvPicPr>
            <a:picLocks noChangeAspect="1" noChangeArrowheads="1"/>
          </p:cNvPicPr>
          <p:nvPr/>
        </p:nvPicPr>
        <p:blipFill>
          <a:blip r:embed="rId2"/>
          <a:srcRect/>
          <a:stretch>
            <a:fillRect/>
          </a:stretch>
        </p:blipFill>
        <p:spPr bwMode="auto">
          <a:xfrm>
            <a:off x="6141720" y="5105400"/>
            <a:ext cx="2804160"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poisoning</a:t>
            </a:r>
            <a:endParaRPr lang="en-US" dirty="0"/>
          </a:p>
        </p:txBody>
      </p:sp>
      <p:sp>
        <p:nvSpPr>
          <p:cNvPr id="3" name="Content Placeholder 2"/>
          <p:cNvSpPr>
            <a:spLocks noGrp="1"/>
          </p:cNvSpPr>
          <p:nvPr>
            <p:ph idx="1"/>
          </p:nvPr>
        </p:nvSpPr>
        <p:spPr/>
        <p:txBody>
          <a:bodyPr/>
          <a:lstStyle/>
          <a:p>
            <a:r>
              <a:rPr lang="en-US" dirty="0" smtClean="0"/>
              <a:t>If the substance swallowed was corrosive, do NOT induce vomiting.  Give milk or water.  Position the victim on his or her stomach with head to the side while waiting for help to arrive</a:t>
            </a:r>
          </a:p>
          <a:p>
            <a:r>
              <a:rPr lang="en-US" dirty="0" smtClean="0"/>
              <a:t>For poisons that have contacted the skin or eyes, flush area with cold running water for at least 15 minutes.  </a:t>
            </a:r>
            <a:endParaRPr lang="en-US" dirty="0"/>
          </a:p>
        </p:txBody>
      </p:sp>
      <p:pic>
        <p:nvPicPr>
          <p:cNvPr id="1026" name="Picture 2"/>
          <p:cNvPicPr>
            <a:picLocks noChangeAspect="1" noChangeArrowheads="1"/>
          </p:cNvPicPr>
          <p:nvPr/>
        </p:nvPicPr>
        <p:blipFill>
          <a:blip r:embed="rId2"/>
          <a:srcRect/>
          <a:stretch>
            <a:fillRect/>
          </a:stretch>
        </p:blipFill>
        <p:spPr bwMode="auto">
          <a:xfrm>
            <a:off x="2895600" y="4876800"/>
            <a:ext cx="2895600" cy="18086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Care for </a:t>
            </a:r>
            <a:r>
              <a:rPr lang="en-US" u="sng" dirty="0" smtClean="0"/>
              <a:t>details</a:t>
            </a:r>
            <a:r>
              <a:rPr lang="en-US" dirty="0" smtClean="0"/>
              <a:t> that seem small and even unimportant will go a long way toward </a:t>
            </a:r>
            <a:r>
              <a:rPr lang="en-US" u="sng" dirty="0" smtClean="0"/>
              <a:t>preventing</a:t>
            </a:r>
            <a:r>
              <a:rPr lang="en-US" dirty="0" smtClean="0"/>
              <a:t> accidents</a:t>
            </a:r>
          </a:p>
          <a:p>
            <a:r>
              <a:rPr lang="en-US" dirty="0" smtClean="0"/>
              <a:t>Knowing </a:t>
            </a:r>
            <a:r>
              <a:rPr lang="en-US" u="sng" dirty="0" smtClean="0"/>
              <a:t>what to </a:t>
            </a:r>
            <a:r>
              <a:rPr lang="en-US" dirty="0" smtClean="0"/>
              <a:t>do if an accident happens is also very </a:t>
            </a:r>
            <a:r>
              <a:rPr lang="en-US" u="sng" dirty="0" smtClean="0"/>
              <a:t>important</a:t>
            </a:r>
          </a:p>
          <a:p>
            <a:r>
              <a:rPr lang="en-US" dirty="0" smtClean="0"/>
              <a:t>Knowing general </a:t>
            </a:r>
            <a:r>
              <a:rPr lang="en-US" u="sng" dirty="0" smtClean="0"/>
              <a:t>safety</a:t>
            </a:r>
            <a:r>
              <a:rPr lang="en-US" dirty="0" smtClean="0"/>
              <a:t> guidelines and </a:t>
            </a:r>
            <a:r>
              <a:rPr lang="en-US" u="sng" dirty="0" smtClean="0"/>
              <a:t>basic first-aid</a:t>
            </a:r>
            <a:r>
              <a:rPr lang="en-US" dirty="0" smtClean="0"/>
              <a:t> procedures help to reduce:</a:t>
            </a:r>
          </a:p>
          <a:p>
            <a:pPr lvl="1"/>
            <a:r>
              <a:rPr lang="en-US" u="sng" dirty="0" smtClean="0"/>
              <a:t>Personal injury</a:t>
            </a:r>
          </a:p>
          <a:p>
            <a:pPr lvl="1"/>
            <a:r>
              <a:rPr lang="en-US" dirty="0" smtClean="0"/>
              <a:t>Damage to equipment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Guidelines</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Move in an unhurried, orderly way</a:t>
            </a:r>
          </a:p>
          <a:p>
            <a:r>
              <a:rPr lang="en-US" dirty="0" smtClean="0"/>
              <a:t>Keep kitchen traffic paths clear at all times and minimize clutter on counter tops</a:t>
            </a:r>
          </a:p>
          <a:p>
            <a:r>
              <a:rPr lang="en-US" dirty="0" smtClean="0"/>
              <a:t>Keep kitchen </a:t>
            </a:r>
            <a:r>
              <a:rPr lang="en-US" u="sng" dirty="0" smtClean="0"/>
              <a:t>cupboards</a:t>
            </a:r>
            <a:r>
              <a:rPr lang="en-US" dirty="0" smtClean="0"/>
              <a:t> and </a:t>
            </a:r>
            <a:r>
              <a:rPr lang="en-US" u="sng" dirty="0" smtClean="0"/>
              <a:t>drawers</a:t>
            </a:r>
            <a:r>
              <a:rPr lang="en-US" dirty="0" smtClean="0"/>
              <a:t> closed</a:t>
            </a:r>
          </a:p>
          <a:p>
            <a:r>
              <a:rPr lang="en-US" dirty="0" smtClean="0"/>
              <a:t>Keep </a:t>
            </a:r>
            <a:r>
              <a:rPr lang="en-US" u="sng" dirty="0" smtClean="0"/>
              <a:t>pot</a:t>
            </a:r>
            <a:r>
              <a:rPr lang="en-US" dirty="0" smtClean="0"/>
              <a:t> handles turned to the back or to a protected side of the cook top</a:t>
            </a:r>
          </a:p>
          <a:p>
            <a:r>
              <a:rPr lang="en-US" dirty="0" smtClean="0"/>
              <a:t>Turn off burners and </a:t>
            </a:r>
            <a:r>
              <a:rPr lang="en-US" u="sng" dirty="0" smtClean="0"/>
              <a:t>unplug appliances </a:t>
            </a:r>
            <a:r>
              <a:rPr lang="en-US" dirty="0" smtClean="0"/>
              <a:t>when not in use</a:t>
            </a:r>
          </a:p>
          <a:p>
            <a:r>
              <a:rPr lang="en-US" dirty="0" smtClean="0"/>
              <a:t>Check the safety of equipment</a:t>
            </a:r>
          </a:p>
          <a:p>
            <a:pPr lvl="1"/>
            <a:r>
              <a:rPr lang="en-US" dirty="0" smtClean="0"/>
              <a:t>i.e., </a:t>
            </a:r>
            <a:r>
              <a:rPr lang="en-US" u="sng" dirty="0" smtClean="0"/>
              <a:t>Never</a:t>
            </a:r>
            <a:r>
              <a:rPr lang="en-US" dirty="0" smtClean="0"/>
              <a:t> use pots with weakened or loose handles</a:t>
            </a:r>
          </a:p>
          <a:p>
            <a:r>
              <a:rPr lang="en-US" dirty="0" smtClean="0"/>
              <a:t>Keep kitchen poisons labeled clearly and out of reach of children or pets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Personal Protective Clothing</a:t>
            </a:r>
            <a:endParaRPr lang="en-US" dirty="0">
              <a:solidFill>
                <a:schemeClr val="accent4">
                  <a:lumMod val="60000"/>
                  <a:lumOff val="4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1659593"/>
              </p:ext>
            </p:extLst>
          </p:nvPr>
        </p:nvGraphicFramePr>
        <p:xfrm>
          <a:off x="1022985" y="2048986"/>
          <a:ext cx="6107430" cy="3437414"/>
        </p:xfrm>
        <a:graphic>
          <a:graphicData uri="http://schemas.openxmlformats.org/drawingml/2006/table">
            <a:tbl>
              <a:tblPr firstRow="1" firstCol="1" bandRow="1">
                <a:tableStyleId>{5C22544A-7EE6-4342-B048-85BDC9FD1C3A}</a:tableStyleId>
              </a:tblPr>
              <a:tblGrid>
                <a:gridCol w="1221740">
                  <a:extLst>
                    <a:ext uri="{9D8B030D-6E8A-4147-A177-3AD203B41FA5}">
                      <a16:colId xmlns:a16="http://schemas.microsoft.com/office/drawing/2014/main" val="1481113754"/>
                    </a:ext>
                  </a:extLst>
                </a:gridCol>
                <a:gridCol w="1221105">
                  <a:extLst>
                    <a:ext uri="{9D8B030D-6E8A-4147-A177-3AD203B41FA5}">
                      <a16:colId xmlns:a16="http://schemas.microsoft.com/office/drawing/2014/main" val="2148474784"/>
                    </a:ext>
                  </a:extLst>
                </a:gridCol>
                <a:gridCol w="1221105">
                  <a:extLst>
                    <a:ext uri="{9D8B030D-6E8A-4147-A177-3AD203B41FA5}">
                      <a16:colId xmlns:a16="http://schemas.microsoft.com/office/drawing/2014/main" val="352944069"/>
                    </a:ext>
                  </a:extLst>
                </a:gridCol>
                <a:gridCol w="1221105">
                  <a:extLst>
                    <a:ext uri="{9D8B030D-6E8A-4147-A177-3AD203B41FA5}">
                      <a16:colId xmlns:a16="http://schemas.microsoft.com/office/drawing/2014/main" val="1947104420"/>
                    </a:ext>
                  </a:extLst>
                </a:gridCol>
                <a:gridCol w="1222375">
                  <a:extLst>
                    <a:ext uri="{9D8B030D-6E8A-4147-A177-3AD203B41FA5}">
                      <a16:colId xmlns:a16="http://schemas.microsoft.com/office/drawing/2014/main" val="64389687"/>
                    </a:ext>
                  </a:extLst>
                </a:gridCol>
              </a:tblGrid>
              <a:tr h="483358">
                <a:tc gridSpan="5">
                  <a:txBody>
                    <a:bodyPr/>
                    <a:lstStyle/>
                    <a:p>
                      <a:pPr marL="0" marR="0" algn="ctr">
                        <a:lnSpc>
                          <a:spcPct val="115000"/>
                        </a:lnSpc>
                        <a:spcBef>
                          <a:spcPts val="0"/>
                        </a:spcBef>
                        <a:spcAft>
                          <a:spcPts val="0"/>
                        </a:spcAft>
                      </a:pPr>
                      <a:r>
                        <a:rPr lang="en-US" sz="1100" dirty="0">
                          <a:effectLst/>
                        </a:rPr>
                        <a:t>Personal Protective Clothing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3273896"/>
                  </a:ext>
                </a:extLst>
              </a:tr>
              <a:tr h="777147">
                <a:tc>
                  <a:txBody>
                    <a:bodyPr/>
                    <a:lstStyle/>
                    <a:p>
                      <a:pPr marL="0" marR="0" algn="ctr">
                        <a:lnSpc>
                          <a:spcPct val="115000"/>
                        </a:lnSpc>
                        <a:spcBef>
                          <a:spcPts val="0"/>
                        </a:spcBef>
                        <a:spcAft>
                          <a:spcPts val="0"/>
                        </a:spcAft>
                      </a:pPr>
                      <a:r>
                        <a:rPr lang="en-US" sz="1100" dirty="0">
                          <a:effectLst/>
                        </a:rPr>
                        <a:t>Item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598011661"/>
                  </a:ext>
                </a:extLst>
              </a:tr>
              <a:tr h="2176909">
                <a:tc>
                  <a:txBody>
                    <a:bodyPr/>
                    <a:lstStyle/>
                    <a:p>
                      <a:pPr marL="0" marR="0" algn="ctr">
                        <a:lnSpc>
                          <a:spcPct val="115000"/>
                        </a:lnSpc>
                        <a:spcBef>
                          <a:spcPts val="0"/>
                        </a:spcBef>
                        <a:spcAft>
                          <a:spcPts val="0"/>
                        </a:spcAft>
                      </a:pPr>
                      <a:r>
                        <a:rPr lang="en-US" sz="1100" dirty="0">
                          <a:effectLst/>
                        </a:rPr>
                        <a:t>Why we wear this item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002757496"/>
                  </a:ext>
                </a:extLst>
              </a:tr>
            </a:tbl>
          </a:graphicData>
        </a:graphic>
      </p:graphicFrame>
    </p:spTree>
    <p:extLst>
      <p:ext uri="{BB962C8B-B14F-4D97-AF65-F5344CB8AC3E}">
        <p14:creationId xmlns:p14="http://schemas.microsoft.com/office/powerpoint/2010/main" val="421660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Personal Injuries</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a:bodyPr>
          <a:lstStyle/>
          <a:p>
            <a:pPr marL="0" indent="0">
              <a:buNone/>
            </a:pPr>
            <a:r>
              <a:rPr lang="en-US" sz="2400" u="sng" dirty="0">
                <a:latin typeface="Calibri" panose="020F0502020204030204" pitchFamily="34" charset="0"/>
                <a:cs typeface="Calibri" panose="020F0502020204030204" pitchFamily="34" charset="0"/>
              </a:rPr>
              <a:t>Foodservice</a:t>
            </a:r>
            <a:r>
              <a:rPr lang="en-US" sz="2400" dirty="0">
                <a:latin typeface="Calibri" panose="020F0502020204030204" pitchFamily="34" charset="0"/>
                <a:cs typeface="Calibri" panose="020F0502020204030204" pitchFamily="34" charset="0"/>
              </a:rPr>
              <a:t> workers are responsible to help prevent </a:t>
            </a:r>
            <a:r>
              <a:rPr lang="en-US" sz="2400" u="sng" dirty="0">
                <a:latin typeface="Calibri" panose="020F0502020204030204" pitchFamily="34" charset="0"/>
                <a:cs typeface="Calibri" panose="020F0502020204030204" pitchFamily="34" charset="0"/>
              </a:rPr>
              <a:t>slips and falls</a:t>
            </a:r>
            <a:r>
              <a:rPr lang="en-US" sz="2400" dirty="0">
                <a:latin typeface="Calibri" panose="020F0502020204030204" pitchFamily="34" charset="0"/>
                <a:cs typeface="Calibri" panose="020F0502020204030204" pitchFamily="34" charset="0"/>
              </a:rPr>
              <a:t>, cuts, burns and scalds, and other </a:t>
            </a:r>
            <a:r>
              <a:rPr lang="en-US" sz="2400" u="sng" dirty="0">
                <a:latin typeface="Calibri" panose="020F0502020204030204" pitchFamily="34" charset="0"/>
                <a:cs typeface="Calibri" panose="020F0502020204030204" pitchFamily="34" charset="0"/>
              </a:rPr>
              <a:t>personal</a:t>
            </a:r>
            <a:r>
              <a:rPr lang="en-US" sz="2400" dirty="0">
                <a:latin typeface="Calibri" panose="020F0502020204030204" pitchFamily="34" charset="0"/>
                <a:cs typeface="Calibri" panose="020F0502020204030204" pitchFamily="34" charset="0"/>
              </a:rPr>
              <a:t> injuries in the kitchen. </a:t>
            </a:r>
            <a:endParaRPr lang="en-US" sz="2400" dirty="0" smtClean="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For examples, call out, “</a:t>
            </a:r>
            <a:r>
              <a:rPr lang="en-US" sz="2400" u="sng" dirty="0">
                <a:latin typeface="Calibri" panose="020F0502020204030204" pitchFamily="34" charset="0"/>
                <a:cs typeface="Calibri" panose="020F0502020204030204" pitchFamily="34" charset="0"/>
              </a:rPr>
              <a:t>Hot cart coming through</a:t>
            </a:r>
            <a:r>
              <a:rPr lang="en-US" sz="2400" dirty="0">
                <a:latin typeface="Calibri" panose="020F0502020204030204" pitchFamily="34" charset="0"/>
                <a:cs typeface="Calibri" panose="020F0502020204030204" pitchFamily="34" charset="0"/>
              </a:rPr>
              <a:t>!” when you transport large pots full of hot liquids.  This can </a:t>
            </a:r>
            <a:r>
              <a:rPr lang="en-US" sz="2400" u="sng" dirty="0">
                <a:latin typeface="Calibri" panose="020F0502020204030204" pitchFamily="34" charset="0"/>
                <a:cs typeface="Calibri" panose="020F0502020204030204" pitchFamily="34" charset="0"/>
              </a:rPr>
              <a:t>warn</a:t>
            </a:r>
            <a:r>
              <a:rPr lang="en-US" sz="2400" dirty="0">
                <a:latin typeface="Calibri" panose="020F0502020204030204" pitchFamily="34" charset="0"/>
                <a:cs typeface="Calibri" panose="020F0502020204030204" pitchFamily="34" charset="0"/>
              </a:rPr>
              <a:t> others in the kitchen and help prevent accidents</a:t>
            </a:r>
            <a:r>
              <a:rPr lang="en-US" sz="2400" dirty="0" smtClean="0">
                <a:latin typeface="Calibri" panose="020F0502020204030204" pitchFamily="34" charset="0"/>
                <a:cs typeface="Calibri" panose="020F0502020204030204" pitchFamily="34" charset="0"/>
              </a:rPr>
              <a:t>.</a:t>
            </a: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2400" i="1" dirty="0" smtClean="0">
              <a:latin typeface="Calibri" panose="020F0502020204030204" pitchFamily="34" charset="0"/>
              <a:ea typeface="Calibri" panose="020F0502020204030204" pitchFamily="34" charset="0"/>
              <a:cs typeface="Times New Roman" panose="02020603050405020304" pitchFamily="18" charset="0"/>
            </a:endParaRPr>
          </a:p>
          <a:p>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687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Fires</a:t>
            </a:r>
            <a:endParaRPr lang="en-US" dirty="0"/>
          </a:p>
        </p:txBody>
      </p:sp>
      <p:sp>
        <p:nvSpPr>
          <p:cNvPr id="3" name="Content Placeholder 2"/>
          <p:cNvSpPr>
            <a:spLocks noGrp="1"/>
          </p:cNvSpPr>
          <p:nvPr>
            <p:ph idx="1"/>
          </p:nvPr>
        </p:nvSpPr>
        <p:spPr/>
        <p:txBody>
          <a:bodyPr/>
          <a:lstStyle/>
          <a:p>
            <a:r>
              <a:rPr lang="en-US" dirty="0" smtClean="0"/>
              <a:t>Keep </a:t>
            </a:r>
            <a:r>
              <a:rPr lang="en-US" u="sng" dirty="0" smtClean="0"/>
              <a:t>paper</a:t>
            </a:r>
            <a:r>
              <a:rPr lang="en-US" dirty="0" smtClean="0"/>
              <a:t> away from the cooking surface.  Do not wear </a:t>
            </a:r>
            <a:r>
              <a:rPr lang="en-US" u="sng" dirty="0" smtClean="0"/>
              <a:t>loose clothing </a:t>
            </a:r>
            <a:r>
              <a:rPr lang="en-US" dirty="0" smtClean="0"/>
              <a:t>that may come in contact with flame or burner</a:t>
            </a:r>
          </a:p>
          <a:p>
            <a:r>
              <a:rPr lang="en-US" dirty="0" smtClean="0"/>
              <a:t>Never leave </a:t>
            </a:r>
            <a:r>
              <a:rPr lang="en-US" u="sng" dirty="0" smtClean="0"/>
              <a:t>fat</a:t>
            </a:r>
            <a:r>
              <a:rPr lang="en-US" dirty="0" smtClean="0"/>
              <a:t> </a:t>
            </a:r>
            <a:r>
              <a:rPr lang="en-US" u="sng" dirty="0" smtClean="0"/>
              <a:t>unattended</a:t>
            </a:r>
            <a:r>
              <a:rPr lang="en-US" dirty="0" smtClean="0"/>
              <a:t> when heating it or cooking with it  	</a:t>
            </a:r>
          </a:p>
          <a:p>
            <a:pPr lvl="1"/>
            <a:r>
              <a:rPr lang="en-US" u="sng" dirty="0" smtClean="0"/>
              <a:t>Control cooking temperatures carefully</a:t>
            </a:r>
          </a:p>
          <a:p>
            <a:pPr lvl="1"/>
            <a:r>
              <a:rPr lang="en-US" u="sng" dirty="0" smtClean="0"/>
              <a:t>Smoke rising from fat means it is too hot</a:t>
            </a:r>
          </a:p>
          <a:p>
            <a:pPr lvl="1"/>
            <a:r>
              <a:rPr lang="en-US" u="sng" dirty="0" smtClean="0"/>
              <a:t>Keep small children away</a:t>
            </a:r>
          </a:p>
          <a:p>
            <a:r>
              <a:rPr lang="en-US" u="sng" dirty="0" smtClean="0"/>
              <a:t>Repair</a:t>
            </a:r>
            <a:r>
              <a:rPr lang="en-US" dirty="0" smtClean="0"/>
              <a:t> loose electrical connections and frayed or broken cords or plugs</a:t>
            </a:r>
          </a:p>
        </p:txBody>
      </p:sp>
      <p:pic>
        <p:nvPicPr>
          <p:cNvPr id="1026" name="Picture 2" descr="C:\Documents and Settings\killeys.ECSD\Local Settings\Temporary Internet Files\Content.IE5\SIOUUWCB\MCj04348160000[1].png"/>
          <p:cNvPicPr>
            <a:picLocks noChangeAspect="1" noChangeArrowheads="1"/>
          </p:cNvPicPr>
          <p:nvPr/>
        </p:nvPicPr>
        <p:blipFill>
          <a:blip r:embed="rId2"/>
          <a:srcRect/>
          <a:stretch>
            <a:fillRect/>
          </a:stretch>
        </p:blipFill>
        <p:spPr bwMode="auto">
          <a:xfrm>
            <a:off x="6400800" y="4800600"/>
            <a:ext cx="1828572" cy="182857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Fires</a:t>
            </a:r>
            <a:endParaRPr lang="en-US" dirty="0"/>
          </a:p>
        </p:txBody>
      </p:sp>
      <p:sp>
        <p:nvSpPr>
          <p:cNvPr id="3" name="Content Placeholder 2"/>
          <p:cNvSpPr>
            <a:spLocks noGrp="1"/>
          </p:cNvSpPr>
          <p:nvPr>
            <p:ph idx="1"/>
          </p:nvPr>
        </p:nvSpPr>
        <p:spPr/>
        <p:txBody>
          <a:bodyPr/>
          <a:lstStyle/>
          <a:p>
            <a:r>
              <a:rPr lang="en-US" dirty="0" smtClean="0"/>
              <a:t>To use small electrical appliance:</a:t>
            </a:r>
          </a:p>
          <a:p>
            <a:pPr lvl="1"/>
            <a:r>
              <a:rPr lang="en-US" dirty="0" smtClean="0"/>
              <a:t>Plug the electrical cord into the </a:t>
            </a:r>
            <a:r>
              <a:rPr lang="en-US" u="sng" dirty="0" smtClean="0"/>
              <a:t>appliance</a:t>
            </a:r>
          </a:p>
          <a:p>
            <a:pPr lvl="1"/>
            <a:r>
              <a:rPr lang="en-US" dirty="0" smtClean="0"/>
              <a:t>Plug the electrical cord into the </a:t>
            </a:r>
            <a:r>
              <a:rPr lang="en-US" u="sng" dirty="0" smtClean="0"/>
              <a:t>wall</a:t>
            </a:r>
          </a:p>
          <a:p>
            <a:pPr lvl="1"/>
            <a:r>
              <a:rPr lang="en-US" dirty="0" smtClean="0"/>
              <a:t>Remove the electrical plug from the wall </a:t>
            </a:r>
            <a:r>
              <a:rPr lang="en-US" u="sng" dirty="0" smtClean="0"/>
              <a:t>before</a:t>
            </a:r>
            <a:r>
              <a:rPr lang="en-US" dirty="0" smtClean="0"/>
              <a:t> disconnecting the cord from the appliance</a:t>
            </a:r>
          </a:p>
          <a:p>
            <a:endParaRPr lang="en-US" dirty="0"/>
          </a:p>
        </p:txBody>
      </p:sp>
      <p:pic>
        <p:nvPicPr>
          <p:cNvPr id="2051" name="Picture 3" descr="C:\Documents and Settings\killeys.ECSD\Local Settings\Temporary Internet Files\Content.IE5\RVI95FCR\MCj04260660000[1].wmf"/>
          <p:cNvPicPr>
            <a:picLocks noChangeAspect="1" noChangeArrowheads="1"/>
          </p:cNvPicPr>
          <p:nvPr/>
        </p:nvPicPr>
        <p:blipFill>
          <a:blip r:embed="rId2"/>
          <a:srcRect/>
          <a:stretch>
            <a:fillRect/>
          </a:stretch>
        </p:blipFill>
        <p:spPr bwMode="auto">
          <a:xfrm>
            <a:off x="2743200" y="3733800"/>
            <a:ext cx="2465946" cy="2870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Fires</a:t>
            </a:r>
            <a:endParaRPr lang="en-US" dirty="0"/>
          </a:p>
        </p:txBody>
      </p:sp>
      <p:sp>
        <p:nvSpPr>
          <p:cNvPr id="3" name="Content Placeholder 2"/>
          <p:cNvSpPr>
            <a:spLocks noGrp="1"/>
          </p:cNvSpPr>
          <p:nvPr>
            <p:ph idx="1"/>
          </p:nvPr>
        </p:nvSpPr>
        <p:spPr/>
        <p:txBody>
          <a:bodyPr>
            <a:normAutofit/>
          </a:bodyPr>
          <a:lstStyle/>
          <a:p>
            <a:r>
              <a:rPr lang="en-US" dirty="0" smtClean="0"/>
              <a:t>Paper, fabric fires</a:t>
            </a:r>
          </a:p>
          <a:p>
            <a:pPr lvl="1"/>
            <a:r>
              <a:rPr lang="en-US" u="sng" dirty="0" smtClean="0"/>
              <a:t>Dowse</a:t>
            </a:r>
            <a:r>
              <a:rPr lang="en-US" dirty="0" smtClean="0"/>
              <a:t> with </a:t>
            </a:r>
            <a:r>
              <a:rPr lang="en-US" u="sng" dirty="0" smtClean="0"/>
              <a:t>water </a:t>
            </a:r>
            <a:r>
              <a:rPr lang="en-US" dirty="0" smtClean="0"/>
              <a:t>or use an asbestos blanket to stamp out flames</a:t>
            </a:r>
          </a:p>
          <a:p>
            <a:r>
              <a:rPr lang="en-US" dirty="0" smtClean="0"/>
              <a:t>Fat, oil fires</a:t>
            </a:r>
          </a:p>
          <a:p>
            <a:pPr lvl="1"/>
            <a:r>
              <a:rPr lang="en-US" dirty="0" smtClean="0"/>
              <a:t>NEVER USE </a:t>
            </a:r>
            <a:r>
              <a:rPr lang="en-US" u="sng" dirty="0" smtClean="0"/>
              <a:t>WATER</a:t>
            </a:r>
            <a:r>
              <a:rPr lang="en-US" dirty="0" smtClean="0"/>
              <a:t>!!!  It spreads the flames, which may ignite something else.</a:t>
            </a:r>
          </a:p>
          <a:p>
            <a:pPr lvl="1"/>
            <a:r>
              <a:rPr lang="en-US" dirty="0" smtClean="0"/>
              <a:t>Use </a:t>
            </a:r>
            <a:r>
              <a:rPr lang="en-US" u="sng" dirty="0" smtClean="0"/>
              <a:t>baking soda</a:t>
            </a:r>
            <a:r>
              <a:rPr lang="en-US" dirty="0" smtClean="0"/>
              <a:t>, salt, or a </a:t>
            </a:r>
            <a:r>
              <a:rPr lang="en-US" u="sng" dirty="0" smtClean="0"/>
              <a:t>chemical</a:t>
            </a:r>
            <a:r>
              <a:rPr lang="en-US" dirty="0" smtClean="0"/>
              <a:t> extinguisher to smoother flames.  Direct the extinguisher toward the base of the fire</a:t>
            </a:r>
          </a:p>
          <a:p>
            <a:pPr>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616</TotalTime>
  <Words>1328</Words>
  <Application>Microsoft Office PowerPoint</Application>
  <PresentationFormat>On-screen Show (4:3)</PresentationFormat>
  <Paragraphs>149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Times New Roman</vt:lpstr>
      <vt:lpstr>Trebuchet MS</vt:lpstr>
      <vt:lpstr>Wingdings</vt:lpstr>
      <vt:lpstr>Wingdings 2</vt:lpstr>
      <vt:lpstr>Opulent</vt:lpstr>
      <vt:lpstr>Safety in the Kitchen</vt:lpstr>
      <vt:lpstr>Safe working conditions</vt:lpstr>
      <vt:lpstr>Why?</vt:lpstr>
      <vt:lpstr>General Guidelines</vt:lpstr>
      <vt:lpstr>Personal Protective Clothing</vt:lpstr>
      <vt:lpstr>Personal Injuries</vt:lpstr>
      <vt:lpstr>Preventing Fires</vt:lpstr>
      <vt:lpstr>Preventing Fires</vt:lpstr>
      <vt:lpstr>Types of Fires</vt:lpstr>
      <vt:lpstr>Types of Fires</vt:lpstr>
      <vt:lpstr>PowerPoint Presentation</vt:lpstr>
      <vt:lpstr>Preventing burns</vt:lpstr>
      <vt:lpstr>Preventing burns</vt:lpstr>
      <vt:lpstr>Preventing Falls</vt:lpstr>
      <vt:lpstr>Preventing Cuts</vt:lpstr>
      <vt:lpstr>Preventing cuts</vt:lpstr>
      <vt:lpstr>First Aid – general Principles</vt:lpstr>
      <vt:lpstr>Treatment for Bleeding</vt:lpstr>
      <vt:lpstr>Treatment for bleeding</vt:lpstr>
      <vt:lpstr>Treatment for Burns and Scalds</vt:lpstr>
      <vt:lpstr>Treatment for Burns and scalds</vt:lpstr>
      <vt:lpstr>Treatment for poisoning</vt:lpstr>
      <vt:lpstr>Treatment for poisoning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in the Kitchen</dc:title>
  <dc:creator>killeys</dc:creator>
  <cp:lastModifiedBy>Paulena Pascual</cp:lastModifiedBy>
  <cp:revision>27</cp:revision>
  <dcterms:created xsi:type="dcterms:W3CDTF">2009-09-02T21:23:42Z</dcterms:created>
  <dcterms:modified xsi:type="dcterms:W3CDTF">2017-06-28T20:54:04Z</dcterms:modified>
</cp:coreProperties>
</file>