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3307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0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9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3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1015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9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2130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6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358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669896-458A-4256-96B5-4D3C80929CB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FD2F9D-9836-41B7-B2DA-67D701E2D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6668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67000" y="-381000"/>
            <a:ext cx="7406640" cy="1472184"/>
          </a:xfrm>
        </p:spPr>
        <p:txBody>
          <a:bodyPr/>
          <a:lstStyle/>
          <a:p>
            <a:r>
              <a:rPr lang="en-US" dirty="0"/>
              <a:t>Cakes</a:t>
            </a:r>
          </a:p>
        </p:txBody>
      </p:sp>
      <p:pic>
        <p:nvPicPr>
          <p:cNvPr id="1026" name="Picture 2" descr="http://kaybeegourmet.files.wordpress.com/2010/06/chocolate-cake.jpg"/>
          <p:cNvPicPr>
            <a:picLocks noChangeAspect="1" noChangeArrowheads="1"/>
          </p:cNvPicPr>
          <p:nvPr/>
        </p:nvPicPr>
        <p:blipFill rotWithShape="1">
          <a:blip r:embed="rId2" cstate="print"/>
          <a:srcRect t="9708"/>
          <a:stretch/>
        </p:blipFill>
        <p:spPr bwMode="auto">
          <a:xfrm>
            <a:off x="6259825" y="0"/>
            <a:ext cx="2781300" cy="2511298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091184"/>
            <a:ext cx="3741431" cy="2190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037" y="3281935"/>
            <a:ext cx="3671371" cy="24385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1" y="2209800"/>
            <a:ext cx="2799661" cy="25451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1" t="17625" r="16175"/>
          <a:stretch/>
        </p:blipFill>
        <p:spPr>
          <a:xfrm>
            <a:off x="6264007" y="4650402"/>
            <a:ext cx="2777118" cy="23599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Chiffon Cakes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chiffon is a variation of a </a:t>
            </a:r>
            <a:r>
              <a:rPr lang="en-US" dirty="0" err="1"/>
              <a:t>genoise</a:t>
            </a:r>
            <a:r>
              <a:rPr lang="en-US" dirty="0"/>
              <a:t> cake</a:t>
            </a:r>
          </a:p>
          <a:p>
            <a:r>
              <a:rPr lang="en-US" dirty="0"/>
              <a:t>Made by using whipped egg </a:t>
            </a:r>
            <a:r>
              <a:rPr lang="en-US" u="sng" dirty="0"/>
              <a:t>whites</a:t>
            </a:r>
            <a:r>
              <a:rPr lang="en-US" dirty="0"/>
              <a:t> to lighten the batter</a:t>
            </a:r>
          </a:p>
          <a:p>
            <a:r>
              <a:rPr lang="en-US" dirty="0"/>
              <a:t>The egg yolk and part of the sugar are whipped to full volume and then the flour is added to the yolk and sugar mixture</a:t>
            </a:r>
          </a:p>
          <a:p>
            <a:r>
              <a:rPr lang="en-US" dirty="0"/>
              <a:t>The egg whites and the remaining sugar are whipped and then folded 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Chiffon Cakes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Chiffon cakes have less </a:t>
            </a:r>
            <a:r>
              <a:rPr lang="en-US" u="sng" dirty="0"/>
              <a:t>saturated</a:t>
            </a:r>
            <a:r>
              <a:rPr lang="en-US" dirty="0"/>
              <a:t> fat and </a:t>
            </a:r>
            <a:r>
              <a:rPr lang="en-US" u="sng" dirty="0"/>
              <a:t>cholesterol</a:t>
            </a:r>
            <a:r>
              <a:rPr lang="en-US" dirty="0"/>
              <a:t> than any cake except for angel food cake, and about </a:t>
            </a:r>
            <a:r>
              <a:rPr lang="en-US" u="sng" dirty="0"/>
              <a:t>half</a:t>
            </a:r>
            <a:r>
              <a:rPr lang="en-US" dirty="0"/>
              <a:t> the fat of a pound cake.</a:t>
            </a:r>
          </a:p>
          <a:p>
            <a:r>
              <a:rPr lang="en-US" dirty="0"/>
              <a:t>Like angel food cakes, chiffon cakes are cooled </a:t>
            </a:r>
            <a:r>
              <a:rPr lang="en-US" u="sng" dirty="0"/>
              <a:t>upside down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Chiffon Cakes</a:t>
            </a:r>
          </a:p>
        </p:txBody>
      </p:sp>
      <p:pic>
        <p:nvPicPr>
          <p:cNvPr id="87042" name="Picture 2" descr="http://img4.myrecipes.com/i/recipes/ck/06/06/chiffon-cake-ck-1197251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295400"/>
            <a:ext cx="52578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Baking Cakes – Prep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keep cakes from sticking, baking pans are usually coated with </a:t>
            </a:r>
            <a:r>
              <a:rPr lang="en-US" u="sng" dirty="0"/>
              <a:t>fat</a:t>
            </a:r>
            <a:r>
              <a:rPr lang="en-US" dirty="0"/>
              <a:t> and </a:t>
            </a:r>
            <a:r>
              <a:rPr lang="en-US" u="sng" dirty="0"/>
              <a:t>flour</a:t>
            </a:r>
            <a:r>
              <a:rPr lang="en-US" dirty="0"/>
              <a:t> or lined with parchment paper.</a:t>
            </a:r>
          </a:p>
          <a:p>
            <a:pPr lvl="1"/>
            <a:r>
              <a:rPr lang="en-US" dirty="0"/>
              <a:t>This allows the cake to release easily from the pan after baking is done</a:t>
            </a:r>
          </a:p>
          <a:p>
            <a:r>
              <a:rPr lang="en-US" dirty="0"/>
              <a:t>Pans should be filled one-half to two-thirds full – this will keep the batter from spilling over the sides of the pan as it rises.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181600"/>
          </a:xfrm>
        </p:spPr>
        <p:txBody>
          <a:bodyPr/>
          <a:lstStyle/>
          <a:p>
            <a:r>
              <a:rPr lang="en-US" dirty="0"/>
              <a:t>It is important that the pans be prepared before the batter is mixed so that air cells in the batter do not collapse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greasing and dusting with flour, extra flour should be </a:t>
            </a:r>
            <a:r>
              <a:rPr lang="en-US" u="sng" dirty="0"/>
              <a:t>tapped</a:t>
            </a:r>
            <a:r>
              <a:rPr lang="en-US" dirty="0"/>
              <a:t> out of the pan so the bottom of the cake doesn’t become </a:t>
            </a:r>
            <a:r>
              <a:rPr lang="en-US" u="sng" dirty="0"/>
              <a:t>doughy</a:t>
            </a:r>
          </a:p>
          <a:p>
            <a:pPr lvl="1"/>
            <a:r>
              <a:rPr lang="en-US" dirty="0"/>
              <a:t>Using parchment paper will prevent your cake from </a:t>
            </a:r>
            <a:r>
              <a:rPr lang="en-US" u="sng" dirty="0"/>
              <a:t>sticking</a:t>
            </a:r>
            <a:r>
              <a:rPr lang="en-US" dirty="0"/>
              <a:t> as well, and after its done cooling, you can just peel it off.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Preheat the oven to the correct temperature</a:t>
            </a:r>
          </a:p>
          <a:p>
            <a:pPr lvl="1"/>
            <a:r>
              <a:rPr lang="en-US" dirty="0"/>
              <a:t>If the oven is too </a:t>
            </a:r>
            <a:r>
              <a:rPr lang="en-US" u="sng" dirty="0"/>
              <a:t>hot</a:t>
            </a:r>
            <a:r>
              <a:rPr lang="en-US" dirty="0"/>
              <a:t> – the cake may set before it is fully risen and your crust will become very dark</a:t>
            </a:r>
          </a:p>
          <a:p>
            <a:pPr lvl="1"/>
            <a:r>
              <a:rPr lang="en-US" dirty="0"/>
              <a:t>If the oven is too </a:t>
            </a:r>
            <a:r>
              <a:rPr lang="en-US" u="sng" dirty="0"/>
              <a:t>low</a:t>
            </a:r>
            <a:r>
              <a:rPr lang="en-US" dirty="0"/>
              <a:t> – the cake will not set fast enough and the cake could collapse</a:t>
            </a:r>
          </a:p>
        </p:txBody>
      </p:sp>
      <p:pic>
        <p:nvPicPr>
          <p:cNvPr id="1026" name="Picture 2" descr="http://caitlinmse.files.wordpress.com/2008/11/thermome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1" y="990601"/>
            <a:ext cx="3000375" cy="521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Baking Techniques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Ovens and shelves should be even.  </a:t>
            </a:r>
          </a:p>
          <a:p>
            <a:r>
              <a:rPr lang="en-US" dirty="0"/>
              <a:t>When pans are placed in the oven, they should not touch as air needs to flow between the pans for even baking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600" y="1752600"/>
            <a:ext cx="2590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1981200"/>
            <a:ext cx="762000" cy="76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19600" y="2590800"/>
            <a:ext cx="762000" cy="762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3733800"/>
            <a:ext cx="2590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Gill Sans MT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3886200"/>
            <a:ext cx="762000" cy="762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124200" y="4572000"/>
            <a:ext cx="762000" cy="76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220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ill Sans MT"/>
              </a:rPr>
              <a:t>Top Shelf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434340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Gill Sans MT"/>
              </a:rPr>
              <a:t>Bottom Shelf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Doneness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90800" y="1143000"/>
            <a:ext cx="7498080" cy="4800600"/>
          </a:xfrm>
        </p:spPr>
        <p:txBody>
          <a:bodyPr/>
          <a:lstStyle/>
          <a:p>
            <a:r>
              <a:rPr lang="en-US" dirty="0"/>
              <a:t>A cake is done when:</a:t>
            </a:r>
          </a:p>
          <a:p>
            <a:pPr lvl="1"/>
            <a:r>
              <a:rPr lang="en-US" dirty="0"/>
              <a:t>A pick or cake tester comes out </a:t>
            </a:r>
            <a:r>
              <a:rPr lang="en-US" u="sng" dirty="0"/>
              <a:t>clean</a:t>
            </a:r>
            <a:r>
              <a:rPr lang="en-US" dirty="0"/>
              <a:t> when it is inserted into the center</a:t>
            </a:r>
          </a:p>
          <a:p>
            <a:pPr lvl="1"/>
            <a:r>
              <a:rPr lang="en-US" dirty="0"/>
              <a:t>The center of the cake’s top </a:t>
            </a:r>
            <a:r>
              <a:rPr lang="en-US" u="sng" dirty="0"/>
              <a:t>springs back </a:t>
            </a:r>
            <a:r>
              <a:rPr lang="en-US" dirty="0"/>
              <a:t>when it is lightly pressed</a:t>
            </a:r>
          </a:p>
          <a:p>
            <a:pPr lvl="1"/>
            <a:r>
              <a:rPr lang="en-US" dirty="0"/>
              <a:t>The cake pulls away slightly from the </a:t>
            </a:r>
            <a:r>
              <a:rPr lang="en-US" u="sng" dirty="0"/>
              <a:t>sides of the pan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267201"/>
            <a:ext cx="3264380" cy="244828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Cooling Cakes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High-Fat Cakes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Foam Cakes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Always cool cakes for at least </a:t>
            </a:r>
            <a:r>
              <a:rPr lang="en-US" u="sng" dirty="0"/>
              <a:t>15</a:t>
            </a:r>
            <a:r>
              <a:rPr lang="en-US" dirty="0"/>
              <a:t> minutes before you remove them from the pan</a:t>
            </a:r>
          </a:p>
          <a:p>
            <a:pPr lvl="1"/>
            <a:r>
              <a:rPr lang="en-US" dirty="0"/>
              <a:t>Because you cake is still setting when it comes out of the oven, waiting to remove it won’t result in a broken cake</a:t>
            </a:r>
          </a:p>
          <a:p>
            <a:r>
              <a:rPr lang="en-US" dirty="0"/>
              <a:t>If using parchment paper, </a:t>
            </a:r>
            <a:r>
              <a:rPr lang="en-US" u="sng" dirty="0"/>
              <a:t>peel</a:t>
            </a:r>
            <a:r>
              <a:rPr lang="en-US" dirty="0"/>
              <a:t> it off the cake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Cool upside down to preserve the structure of the cake</a:t>
            </a:r>
          </a:p>
          <a:p>
            <a:r>
              <a:rPr lang="en-US" dirty="0"/>
              <a:t>Once completely cooled, </a:t>
            </a:r>
            <a:r>
              <a:rPr lang="en-US" u="sng" dirty="0"/>
              <a:t>loosen</a:t>
            </a:r>
            <a:r>
              <a:rPr lang="en-US" dirty="0"/>
              <a:t> the cake using a spatula</a:t>
            </a:r>
          </a:p>
          <a:p>
            <a:r>
              <a:rPr lang="en-US" dirty="0"/>
              <a:t>Put a cooling rack or tray on top of the cake and turn it over.  Remove cake from the pan.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Icing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Icing improves a cake by forming a protective layer around the cake that seals in moisture</a:t>
            </a:r>
          </a:p>
          <a:p>
            <a:r>
              <a:rPr lang="en-US" dirty="0"/>
              <a:t>It adds richness and flavor</a:t>
            </a:r>
          </a:p>
          <a:p>
            <a:r>
              <a:rPr lang="en-US" dirty="0"/>
              <a:t>It makes it look attractive</a:t>
            </a:r>
          </a:p>
        </p:txBody>
      </p:sp>
      <p:pic>
        <p:nvPicPr>
          <p:cNvPr id="93186" name="Picture 2" descr="http://images.dexknows.com/cms/Person-icing-white-cake46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343400"/>
            <a:ext cx="3429000" cy="22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Cake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Cake ingredients either weaken or strengthen a cakes structure and determine its </a:t>
            </a:r>
            <a:r>
              <a:rPr lang="en-US" u="sng" dirty="0"/>
              <a:t>texture</a:t>
            </a:r>
            <a:r>
              <a:rPr lang="en-US" dirty="0"/>
              <a:t>, </a:t>
            </a:r>
            <a:r>
              <a:rPr lang="en-US" u="sng" dirty="0"/>
              <a:t>moisture</a:t>
            </a:r>
            <a:r>
              <a:rPr lang="en-US" dirty="0"/>
              <a:t>, and </a:t>
            </a:r>
            <a:r>
              <a:rPr lang="en-US" u="sng" dirty="0"/>
              <a:t>sweetness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I.e., When sugar and fat are used in the right amounts, a cakes structure can weaken and be more tender – on the other hand – eggs and flour both have proteins that, when they are baked, join together to give the cake </a:t>
            </a:r>
            <a:r>
              <a:rPr lang="en-US" u="sng" dirty="0"/>
              <a:t>support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Icing Cakes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thing when considering icings is to be sure the icing is not too heavy for the type of cake.</a:t>
            </a:r>
          </a:p>
          <a:p>
            <a:pPr lvl="1"/>
            <a:r>
              <a:rPr lang="en-US" dirty="0"/>
              <a:t>Dense cakes pair well with heavy icing like German Buttercream (Made with butter, shortening and fondant)</a:t>
            </a:r>
          </a:p>
          <a:p>
            <a:pPr lvl="1"/>
            <a:r>
              <a:rPr lang="en-US" dirty="0"/>
              <a:t>Lighter cakes pair well with light icings like Swiss </a:t>
            </a:r>
            <a:r>
              <a:rPr lang="en-US" dirty="0" err="1"/>
              <a:t>buttercreams</a:t>
            </a:r>
            <a:r>
              <a:rPr lang="en-US" dirty="0"/>
              <a:t> (</a:t>
            </a:r>
            <a:r>
              <a:rPr lang="en-US" dirty="0" err="1"/>
              <a:t>buttercream</a:t>
            </a:r>
            <a:r>
              <a:rPr lang="en-US" dirty="0"/>
              <a:t> folded with meringue and butter)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-152400"/>
            <a:ext cx="7498080" cy="1143000"/>
          </a:xfrm>
        </p:spPr>
        <p:txBody>
          <a:bodyPr/>
          <a:lstStyle/>
          <a:p>
            <a:r>
              <a:rPr lang="en-US" dirty="0"/>
              <a:t>Icing Cakes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685800"/>
            <a:ext cx="7498080" cy="4800600"/>
          </a:xfrm>
        </p:spPr>
        <p:txBody>
          <a:bodyPr/>
          <a:lstStyle/>
          <a:p>
            <a:r>
              <a:rPr lang="en-US" dirty="0"/>
              <a:t>Before icing, tap off any loose </a:t>
            </a:r>
            <a:r>
              <a:rPr lang="en-US" u="sng" dirty="0"/>
              <a:t>crumbs</a:t>
            </a:r>
            <a:endParaRPr lang="en-US" dirty="0"/>
          </a:p>
          <a:p>
            <a:r>
              <a:rPr lang="en-US" dirty="0"/>
              <a:t>Have all </a:t>
            </a:r>
            <a:r>
              <a:rPr lang="en-US" u="sng" dirty="0"/>
              <a:t>fillings</a:t>
            </a:r>
            <a:r>
              <a:rPr lang="en-US" dirty="0"/>
              <a:t> prepared</a:t>
            </a:r>
          </a:p>
          <a:p>
            <a:r>
              <a:rPr lang="en-US" dirty="0"/>
              <a:t>To ice a cake:</a:t>
            </a:r>
          </a:p>
          <a:p>
            <a:pPr lvl="1"/>
            <a:r>
              <a:rPr lang="en-US" dirty="0"/>
              <a:t>Place a good amount of icing on top in the </a:t>
            </a:r>
            <a:r>
              <a:rPr lang="en-US" u="sng" dirty="0"/>
              <a:t>center</a:t>
            </a:r>
            <a:r>
              <a:rPr lang="en-US" dirty="0"/>
              <a:t> of the cake and work the icing around the top from side to side</a:t>
            </a:r>
          </a:p>
          <a:p>
            <a:pPr lvl="1"/>
            <a:r>
              <a:rPr lang="en-US" dirty="0"/>
              <a:t>Spread the icing down the </a:t>
            </a:r>
            <a:r>
              <a:rPr lang="en-US" u="sng" dirty="0"/>
              <a:t>sides</a:t>
            </a:r>
            <a:r>
              <a:rPr lang="en-US" dirty="0"/>
              <a:t> of the cake</a:t>
            </a:r>
          </a:p>
          <a:p>
            <a:pPr lvl="1"/>
            <a:r>
              <a:rPr lang="en-US" dirty="0"/>
              <a:t>Smooth the surface of the icing before adding decorations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2"/>
          <a:stretch/>
        </p:blipFill>
        <p:spPr>
          <a:xfrm>
            <a:off x="5334001" y="4800600"/>
            <a:ext cx="4075443" cy="187470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Cake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Wrap a cake in an </a:t>
            </a:r>
            <a:r>
              <a:rPr lang="en-US" u="sng" dirty="0"/>
              <a:t>air-tight</a:t>
            </a:r>
            <a:r>
              <a:rPr lang="en-US" dirty="0"/>
              <a:t> container or </a:t>
            </a:r>
            <a:r>
              <a:rPr lang="en-US" u="sng" dirty="0"/>
              <a:t>plastic wr</a:t>
            </a:r>
            <a:r>
              <a:rPr lang="en-US" dirty="0"/>
              <a:t>ap and store in the </a:t>
            </a:r>
            <a:r>
              <a:rPr lang="en-US" u="sng" dirty="0"/>
              <a:t>fridge</a:t>
            </a:r>
          </a:p>
          <a:p>
            <a:pPr lvl="1"/>
            <a:r>
              <a:rPr lang="en-US" dirty="0"/>
              <a:t>Be careful, as frostings will easily absorb refrigerator </a:t>
            </a:r>
            <a:r>
              <a:rPr lang="en-US" u="sng" dirty="0"/>
              <a:t>odors</a:t>
            </a:r>
            <a:br>
              <a:rPr lang="en-US" u="sng" dirty="0"/>
            </a:br>
            <a:endParaRPr lang="en-US" u="sng" dirty="0"/>
          </a:p>
          <a:p>
            <a:r>
              <a:rPr lang="en-US" dirty="0"/>
              <a:t>Always bring cakes to </a:t>
            </a:r>
            <a:r>
              <a:rPr lang="en-US" u="sng" dirty="0"/>
              <a:t>room temperature </a:t>
            </a:r>
            <a:r>
              <a:rPr lang="en-US" dirty="0"/>
              <a:t>before you serve them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381000"/>
            <a:ext cx="7772400" cy="5981700"/>
          </a:xfrm>
        </p:spPr>
        <p:txBody>
          <a:bodyPr>
            <a:normAutofit/>
          </a:bodyPr>
          <a:lstStyle/>
          <a:p>
            <a:r>
              <a:rPr lang="en-US" dirty="0"/>
              <a:t>All pages should now be done!</a:t>
            </a:r>
            <a:br>
              <a:rPr lang="en-US" dirty="0"/>
            </a:br>
            <a:br>
              <a:rPr lang="en-US" dirty="0"/>
            </a:br>
            <a:r>
              <a:rPr lang="en-US" sz="4000" dirty="0">
                <a:solidFill>
                  <a:srgbClr val="00B050"/>
                </a:solidFill>
              </a:rPr>
              <a:t>TODAY</a:t>
            </a:r>
            <a:r>
              <a:rPr lang="en-US" sz="4000" dirty="0"/>
              <a:t> – </a:t>
            </a:r>
            <a:r>
              <a:rPr lang="en-US" sz="3600" dirty="0"/>
              <a:t>Finish &amp; Complete…</a:t>
            </a:r>
            <a:br>
              <a:rPr lang="en-US" sz="3600" dirty="0"/>
            </a:br>
            <a:r>
              <a:rPr lang="en-US" sz="3600" dirty="0"/>
              <a:t>Page #25 – Baking Review Questions</a:t>
            </a:r>
          </a:p>
          <a:p>
            <a:pPr marL="82296" indent="0">
              <a:buNone/>
            </a:pPr>
            <a:r>
              <a:rPr lang="en-US" sz="3600" dirty="0"/>
              <a:t>  </a:t>
            </a:r>
            <a:br>
              <a:rPr lang="en-US" sz="3600" dirty="0"/>
            </a:br>
            <a:br>
              <a:rPr lang="en-US" dirty="0"/>
            </a:br>
            <a:r>
              <a:rPr lang="en-US" dirty="0"/>
              <a:t>we </a:t>
            </a:r>
            <a:r>
              <a:rPr lang="en-US" b="1" dirty="0">
                <a:solidFill>
                  <a:srgbClr val="FF0000"/>
                </a:solidFill>
              </a:rPr>
              <a:t>Have not yet </a:t>
            </a:r>
            <a:r>
              <a:rPr lang="en-US" dirty="0"/>
              <a:t>completed </a:t>
            </a:r>
            <a:br>
              <a:rPr lang="en-US" dirty="0"/>
            </a:br>
            <a:r>
              <a:rPr lang="en-US" sz="2400" dirty="0"/>
              <a:t>[these pages will be </a:t>
            </a:r>
            <a:r>
              <a:rPr lang="en-US" sz="2400" u="sng" dirty="0"/>
              <a:t>blank </a:t>
            </a:r>
            <a:r>
              <a:rPr lang="en-US" sz="2400" dirty="0"/>
              <a:t>– save for next time]</a:t>
            </a:r>
          </a:p>
          <a:p>
            <a:r>
              <a:rPr lang="en-US" dirty="0"/>
              <a:t>Page 8 (Definitions)</a:t>
            </a:r>
          </a:p>
          <a:p>
            <a:r>
              <a:rPr lang="en-US" dirty="0"/>
              <a:t>Page 11-12 (Career Profile)</a:t>
            </a:r>
          </a:p>
          <a:p>
            <a:r>
              <a:rPr lang="en-US" dirty="0"/>
              <a:t>Page #27 - Leavening Agents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7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-35805"/>
            <a:ext cx="7498080" cy="1143000"/>
          </a:xfrm>
        </p:spPr>
        <p:txBody>
          <a:bodyPr/>
          <a:lstStyle/>
          <a:p>
            <a:r>
              <a:rPr lang="en-US" dirty="0"/>
              <a:t>Cake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518" y="8382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The starch in flour also help stabilize, or support, the cake by </a:t>
            </a:r>
            <a:r>
              <a:rPr lang="en-US" sz="2800" u="sng" dirty="0"/>
              <a:t>absorbing</a:t>
            </a:r>
            <a:r>
              <a:rPr lang="en-US" sz="2800" dirty="0"/>
              <a:t> liquid when it is mixed.</a:t>
            </a:r>
          </a:p>
          <a:p>
            <a:pPr lvl="1"/>
            <a:r>
              <a:rPr lang="en-US" sz="2400" dirty="0"/>
              <a:t>Liquids form gluten when they combine with flour and when mixed, this gluten give structural support to the cake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71800"/>
            <a:ext cx="5486400" cy="4119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High-Fat Cakes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Leavening agent – </a:t>
            </a:r>
            <a:r>
              <a:rPr lang="en-US" u="sng" dirty="0"/>
              <a:t>Baking powder</a:t>
            </a:r>
          </a:p>
          <a:p>
            <a:r>
              <a:rPr lang="en-US" dirty="0"/>
              <a:t>High-fat cakes require that the air cells be </a:t>
            </a:r>
            <a:r>
              <a:rPr lang="en-US" u="sng" dirty="0"/>
              <a:t>creamed</a:t>
            </a:r>
            <a:r>
              <a:rPr lang="en-US" dirty="0"/>
              <a:t> into the center of the fat cell.</a:t>
            </a:r>
          </a:p>
          <a:p>
            <a:r>
              <a:rPr lang="en-US" dirty="0"/>
              <a:t>The air cells then pick up the leavening gases that the heat of the oven releases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Low-Fat Cakes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Leavening agent – </a:t>
            </a:r>
            <a:r>
              <a:rPr lang="en-US" u="sng" dirty="0"/>
              <a:t>air</a:t>
            </a:r>
          </a:p>
          <a:p>
            <a:r>
              <a:rPr lang="en-US" dirty="0"/>
              <a:t>Air is whipped into the egg batter, giving these cakes a light and springy texture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648" y="3200400"/>
            <a:ext cx="4572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Pound Cakes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47800"/>
            <a:ext cx="5657088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Origin is traced back to </a:t>
            </a:r>
            <a:r>
              <a:rPr lang="en-US" u="sng" dirty="0"/>
              <a:t>England</a:t>
            </a:r>
          </a:p>
          <a:p>
            <a:r>
              <a:rPr lang="en-US" dirty="0"/>
              <a:t>Contains 1 pound of each </a:t>
            </a:r>
            <a:r>
              <a:rPr lang="en-US" u="sng" dirty="0"/>
              <a:t>flour</a:t>
            </a:r>
            <a:r>
              <a:rPr lang="en-US" dirty="0"/>
              <a:t>, </a:t>
            </a:r>
            <a:r>
              <a:rPr lang="en-US" u="sng" dirty="0"/>
              <a:t>butter</a:t>
            </a:r>
            <a:r>
              <a:rPr lang="en-US" dirty="0"/>
              <a:t>, </a:t>
            </a:r>
            <a:r>
              <a:rPr lang="en-US" u="sng" dirty="0"/>
              <a:t>sugar</a:t>
            </a:r>
            <a:r>
              <a:rPr lang="en-US" dirty="0"/>
              <a:t>, and eggs and are flavored with vanilla, almond or lemon</a:t>
            </a:r>
          </a:p>
          <a:p>
            <a:r>
              <a:rPr lang="en-US" dirty="0"/>
              <a:t>A pound cake is considered the basis for all layer cakes</a:t>
            </a:r>
          </a:p>
          <a:p>
            <a:r>
              <a:rPr lang="en-US" dirty="0"/>
              <a:t>It can be frozen up to </a:t>
            </a:r>
            <a:r>
              <a:rPr lang="en-US" u="sng" dirty="0"/>
              <a:t>2</a:t>
            </a:r>
            <a:r>
              <a:rPr lang="en-US" dirty="0"/>
              <a:t> months and kept in the fridge for 1 week.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81200"/>
            <a:ext cx="286512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9378"/>
            <a:ext cx="7498080" cy="1143000"/>
          </a:xfrm>
        </p:spPr>
        <p:txBody>
          <a:bodyPr/>
          <a:lstStyle/>
          <a:p>
            <a:r>
              <a:rPr lang="en-US" dirty="0"/>
              <a:t>Sponge or Foam Cakes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6400800" cy="5562600"/>
          </a:xfrm>
        </p:spPr>
        <p:txBody>
          <a:bodyPr>
            <a:normAutofit/>
          </a:bodyPr>
          <a:lstStyle/>
          <a:p>
            <a:r>
              <a:rPr lang="en-US" dirty="0"/>
              <a:t>This cake has an </a:t>
            </a:r>
            <a:r>
              <a:rPr lang="en-US" u="sng" dirty="0"/>
              <a:t>airy</a:t>
            </a:r>
            <a:r>
              <a:rPr lang="en-US" dirty="0"/>
              <a:t>, light texture because of large amounts of </a:t>
            </a:r>
            <a:r>
              <a:rPr lang="en-US" u="sng" dirty="0"/>
              <a:t>air</a:t>
            </a:r>
            <a:r>
              <a:rPr lang="en-US" dirty="0"/>
              <a:t> whipped into the </a:t>
            </a:r>
            <a:r>
              <a:rPr lang="en-US" u="sng" dirty="0"/>
              <a:t>eggs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does not rely on butter or fat to hold onto air, instead, these cakes have a base of whipped whole eggs</a:t>
            </a:r>
          </a:p>
          <a:p>
            <a:r>
              <a:rPr lang="en-US" dirty="0"/>
              <a:t>European sponge cakes, called </a:t>
            </a:r>
            <a:r>
              <a:rPr lang="en-US" u="sng" dirty="0" err="1"/>
              <a:t>genoise</a:t>
            </a:r>
            <a:r>
              <a:rPr lang="en-US" dirty="0"/>
              <a:t>, is a common example </a:t>
            </a:r>
            <a:br>
              <a:rPr lang="en-US" dirty="0"/>
            </a:br>
            <a:r>
              <a:rPr lang="en-US" dirty="0"/>
              <a:t>of a sponge cake layered </a:t>
            </a:r>
            <a:br>
              <a:rPr lang="en-US" dirty="0"/>
            </a:br>
            <a:r>
              <a:rPr lang="en-US" dirty="0"/>
              <a:t>with jam, chocolate or </a:t>
            </a:r>
            <a:br>
              <a:rPr lang="en-US" dirty="0"/>
            </a:br>
            <a:r>
              <a:rPr lang="en-US" dirty="0"/>
              <a:t>fruit filling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r="8889"/>
          <a:stretch/>
        </p:blipFill>
        <p:spPr>
          <a:xfrm>
            <a:off x="7543800" y="3733800"/>
            <a:ext cx="2819400" cy="2686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Angel Food Cake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447800"/>
            <a:ext cx="749808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angel food cake is a foam cake that is made with egg </a:t>
            </a:r>
            <a:r>
              <a:rPr lang="en-US" u="sng" dirty="0"/>
              <a:t>whites</a:t>
            </a:r>
            <a:r>
              <a:rPr lang="en-US" dirty="0"/>
              <a:t>, but not egg </a:t>
            </a:r>
            <a:r>
              <a:rPr lang="en-US" u="sng" dirty="0"/>
              <a:t>yolks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air is whipped into the egg whites and leavens the cake</a:t>
            </a:r>
          </a:p>
          <a:p>
            <a:pPr lvl="1"/>
            <a:r>
              <a:rPr lang="en-US" dirty="0"/>
              <a:t>Once the eggs have been whipped, the cake batter must be finished quickly, or it will </a:t>
            </a:r>
            <a:r>
              <a:rPr lang="en-US" u="sng" dirty="0"/>
              <a:t>collapse</a:t>
            </a:r>
            <a:r>
              <a:rPr lang="en-US" dirty="0"/>
              <a:t> when the air beaten into the eggs escapes</a:t>
            </a:r>
          </a:p>
          <a:p>
            <a:r>
              <a:rPr lang="en-US" dirty="0"/>
              <a:t>Baked in a </a:t>
            </a:r>
            <a:r>
              <a:rPr lang="en-US" u="sng" dirty="0"/>
              <a:t>tube</a:t>
            </a:r>
            <a:r>
              <a:rPr lang="en-US" dirty="0"/>
              <a:t> pan that is </a:t>
            </a:r>
            <a:r>
              <a:rPr lang="en-US" u="sng" dirty="0"/>
              <a:t>ungreased</a:t>
            </a:r>
            <a:r>
              <a:rPr lang="en-US" dirty="0"/>
              <a:t>, the batter literally climbs up the side of the pan</a:t>
            </a:r>
          </a:p>
          <a:p>
            <a:r>
              <a:rPr lang="en-US" dirty="0"/>
              <a:t>When finished baking, turn the pan </a:t>
            </a:r>
            <a:r>
              <a:rPr lang="en-US" u="sng" dirty="0"/>
              <a:t>upside down</a:t>
            </a:r>
            <a:r>
              <a:rPr lang="en-US" dirty="0"/>
              <a:t> to prevent the cake from falling</a:t>
            </a:r>
          </a:p>
          <a:p>
            <a:r>
              <a:rPr lang="en-US" dirty="0"/>
              <a:t>It can be served plain or with fruit and fillings and is a </a:t>
            </a:r>
            <a:r>
              <a:rPr lang="en-US" u="sng" dirty="0"/>
              <a:t>healthful</a:t>
            </a:r>
            <a:r>
              <a:rPr lang="en-US" dirty="0"/>
              <a:t> alternative because of its low-fat content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Angel Food Cake</a:t>
            </a:r>
          </a:p>
        </p:txBody>
      </p:sp>
      <p:pic>
        <p:nvPicPr>
          <p:cNvPr id="78850" name="Picture 2" descr="http://img4.myrecipes.com/i/recipes/ck/angel-food-ck-1599622-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2971800" cy="29718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762125"/>
            <a:ext cx="3867150" cy="38671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385F4FA87CA44E8024E8A0394F7F28" ma:contentTypeVersion="8" ma:contentTypeDescription="Create a new document." ma:contentTypeScope="" ma:versionID="55a51b19a8b47e3d898797bac8403c08">
  <xsd:schema xmlns:xsd="http://www.w3.org/2001/XMLSchema" xmlns:xs="http://www.w3.org/2001/XMLSchema" xmlns:p="http://schemas.microsoft.com/office/2006/metadata/properties" xmlns:ns3="a6faa2b6-4765-4a73-b4cf-ddfd5b11ee50" targetNamespace="http://schemas.microsoft.com/office/2006/metadata/properties" ma:root="true" ma:fieldsID="5bbd9c9509a69d24ea5b758ebf9b0fc4" ns3:_="">
    <xsd:import namespace="a6faa2b6-4765-4a73-b4cf-ddfd5b11ee5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faa2b6-4765-4a73-b4cf-ddfd5b11ee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9AAE90-3ADB-4E8E-A1B3-B606DB88A5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faa2b6-4765-4a73-b4cf-ddfd5b11e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0C9F59-8C8E-4C3A-AAC1-00CDF8B931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173D1B-4082-4BE8-A24D-CD341BE3F87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1150</Words>
  <Application>Microsoft Office PowerPoint</Application>
  <PresentationFormat>Widescreen</PresentationFormat>
  <Paragraphs>95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Gill Sans MT</vt:lpstr>
      <vt:lpstr>Verdana</vt:lpstr>
      <vt:lpstr>Wingdings 2</vt:lpstr>
      <vt:lpstr>Solstice</vt:lpstr>
      <vt:lpstr>Cakes</vt:lpstr>
      <vt:lpstr>Cake Ingredients</vt:lpstr>
      <vt:lpstr>Cake Ingredients</vt:lpstr>
      <vt:lpstr>High-Fat Cakes</vt:lpstr>
      <vt:lpstr>Low-Fat Cakes</vt:lpstr>
      <vt:lpstr>Pound Cakes</vt:lpstr>
      <vt:lpstr>Sponge or Foam Cakes</vt:lpstr>
      <vt:lpstr>Angel Food Cake</vt:lpstr>
      <vt:lpstr>Angel Food Cake</vt:lpstr>
      <vt:lpstr>Chiffon Cakes</vt:lpstr>
      <vt:lpstr>Chiffon Cakes</vt:lpstr>
      <vt:lpstr>Chiffon Cakes</vt:lpstr>
      <vt:lpstr>Baking Cakes – Prep Methods</vt:lpstr>
      <vt:lpstr>Pan Preparation</vt:lpstr>
      <vt:lpstr>Baking Techniques</vt:lpstr>
      <vt:lpstr>Baking Techniques</vt:lpstr>
      <vt:lpstr>Determining Doneness</vt:lpstr>
      <vt:lpstr>Cooling Cakes</vt:lpstr>
      <vt:lpstr>Icing </vt:lpstr>
      <vt:lpstr>Icing Cakes</vt:lpstr>
      <vt:lpstr>Icing Cakes</vt:lpstr>
      <vt:lpstr>Cake Storage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Cakes</dc:title>
  <dc:creator>Lesia VanBeek</dc:creator>
  <cp:lastModifiedBy>Lesia VanBeek</cp:lastModifiedBy>
  <cp:revision>1</cp:revision>
  <dcterms:created xsi:type="dcterms:W3CDTF">2020-01-22T19:12:13Z</dcterms:created>
  <dcterms:modified xsi:type="dcterms:W3CDTF">2020-01-22T19:12:57Z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0x010100C7385F4FA87CA44E8024E8A0394F7F28</vt:lpwstr>
  </property>
</Properties>
</file>